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7"/>
  </p:notesMasterIdLst>
  <p:sldIdLst>
    <p:sldId id="282" r:id="rId2"/>
    <p:sldId id="295" r:id="rId3"/>
    <p:sldId id="296" r:id="rId4"/>
    <p:sldId id="281" r:id="rId5"/>
    <p:sldId id="29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523" autoAdjust="0"/>
  </p:normalViewPr>
  <p:slideViewPr>
    <p:cSldViewPr snapToGrid="0">
      <p:cViewPr varScale="1">
        <p:scale>
          <a:sx n="65" d="100"/>
          <a:sy n="65" d="100"/>
        </p:scale>
        <p:origin x="9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91DAA3-9AFB-4052-BF7E-99E179D3F47E}" type="datetimeFigureOut">
              <a:rPr lang="en-CA" smtClean="0"/>
              <a:t>26/06/2015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E53C8-00C7-4103-B343-67D63DFCE91D}" type="slidenum">
              <a:rPr lang="en-CA" smtClean="0"/>
              <a:t>‹#›</a:t>
            </a:fld>
            <a:endParaRPr lang="en-CA"/>
          </a:p>
        </p:txBody>
      </p:sp>
    </p:spTree>
    <p:extLst>
      <p:ext uri="{BB962C8B-B14F-4D97-AF65-F5344CB8AC3E}">
        <p14:creationId xmlns:p14="http://schemas.microsoft.com/office/powerpoint/2010/main" val="328322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As a cottager with boat only access, have you ever wondered how you would handle an emergency at your cottage?   Mark </a:t>
            </a:r>
            <a:r>
              <a:rPr lang="en-CA" sz="1200" kern="1200" dirty="0" err="1" smtClean="0">
                <a:solidFill>
                  <a:schemeClr val="tx1"/>
                </a:solidFill>
                <a:effectLst/>
                <a:latin typeface="+mn-lt"/>
                <a:ea typeface="+mn-ea"/>
                <a:cs typeface="+mn-cs"/>
              </a:rPr>
              <a:t>Schjerning</a:t>
            </a:r>
            <a:r>
              <a:rPr lang="en-CA" sz="1200" kern="1200" dirty="0" smtClean="0">
                <a:solidFill>
                  <a:schemeClr val="tx1"/>
                </a:solidFill>
                <a:effectLst/>
                <a:latin typeface="+mn-lt"/>
                <a:ea typeface="+mn-ea"/>
                <a:cs typeface="+mn-cs"/>
              </a:rPr>
              <a:t>, Chief of Emergency Service, County of Lennox and </a:t>
            </a:r>
            <a:r>
              <a:rPr lang="en-CA" sz="1200" kern="1200" dirty="0" err="1" smtClean="0">
                <a:solidFill>
                  <a:schemeClr val="tx1"/>
                </a:solidFill>
                <a:effectLst/>
                <a:latin typeface="+mn-lt"/>
                <a:ea typeface="+mn-ea"/>
                <a:cs typeface="+mn-cs"/>
              </a:rPr>
              <a:t>Addington</a:t>
            </a:r>
            <a:r>
              <a:rPr lang="en-CA" sz="1200" kern="1200" dirty="0" smtClean="0">
                <a:solidFill>
                  <a:schemeClr val="tx1"/>
                </a:solidFill>
                <a:effectLst/>
                <a:latin typeface="+mn-lt"/>
                <a:ea typeface="+mn-ea"/>
                <a:cs typeface="+mn-cs"/>
              </a:rPr>
              <a:t> (ambulance services) and </a:t>
            </a:r>
            <a:r>
              <a:rPr lang="en-US" sz="1200" kern="1200" dirty="0" smtClean="0">
                <a:solidFill>
                  <a:schemeClr val="tx1"/>
                </a:solidFill>
                <a:effectLst/>
                <a:latin typeface="+mn-lt"/>
                <a:ea typeface="+mn-ea"/>
                <a:cs typeface="+mn-cs"/>
              </a:rPr>
              <a:t>Casey </a:t>
            </a:r>
            <a:r>
              <a:rPr lang="en-US" sz="1200" kern="1200" dirty="0" err="1" smtClean="0">
                <a:solidFill>
                  <a:schemeClr val="tx1"/>
                </a:solidFill>
                <a:effectLst/>
                <a:latin typeface="+mn-lt"/>
                <a:ea typeface="+mn-ea"/>
                <a:cs typeface="+mn-cs"/>
              </a:rPr>
              <a:t>Cuddy</a:t>
            </a:r>
            <a:r>
              <a:rPr lang="en-US" sz="1200" kern="1200" dirty="0" smtClean="0">
                <a:solidFill>
                  <a:schemeClr val="tx1"/>
                </a:solidFill>
                <a:effectLst/>
                <a:latin typeface="+mn-lt"/>
                <a:ea typeface="+mn-ea"/>
                <a:cs typeface="+mn-cs"/>
              </a:rPr>
              <a:t>, Fire Chief for </a:t>
            </a:r>
            <a:r>
              <a:rPr lang="en-US" sz="1200" kern="1200" dirty="0" err="1" smtClean="0">
                <a:solidFill>
                  <a:schemeClr val="tx1"/>
                </a:solidFill>
                <a:effectLst/>
                <a:latin typeface="+mn-lt"/>
                <a:ea typeface="+mn-ea"/>
                <a:cs typeface="+mn-cs"/>
              </a:rPr>
              <a:t>Addington</a:t>
            </a:r>
            <a:r>
              <a:rPr lang="en-US" sz="1200" kern="1200" dirty="0" smtClean="0">
                <a:solidFill>
                  <a:schemeClr val="tx1"/>
                </a:solidFill>
                <a:effectLst/>
                <a:latin typeface="+mn-lt"/>
                <a:ea typeface="+mn-ea"/>
                <a:cs typeface="+mn-cs"/>
              </a:rPr>
              <a:t> Highlands &amp; Ward 1 of North Frontenac were contacted to get their advice, which I would like to share with our MPOA members.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Remote access calls are often very challenging, as we can all appreciate.  For you to know some options in advance could significantly improve your experience.  Over</a:t>
            </a:r>
            <a:r>
              <a:rPr lang="en-CA" sz="1200" kern="1200" baseline="0" dirty="0" smtClean="0">
                <a:solidFill>
                  <a:schemeClr val="tx1"/>
                </a:solidFill>
                <a:effectLst/>
                <a:latin typeface="+mn-lt"/>
                <a:ea typeface="+mn-ea"/>
                <a:cs typeface="+mn-cs"/>
              </a:rPr>
              <a:t> the next 2 slides, I will provide some o</a:t>
            </a:r>
            <a:r>
              <a:rPr lang="en-CA" sz="1200" kern="1200" dirty="0" smtClean="0">
                <a:solidFill>
                  <a:schemeClr val="tx1"/>
                </a:solidFill>
                <a:effectLst/>
                <a:latin typeface="+mn-lt"/>
                <a:ea typeface="+mn-ea"/>
                <a:cs typeface="+mn-cs"/>
              </a:rPr>
              <a:t>ptions for you to be aware of.  Casey is available to answer your questions.</a:t>
            </a:r>
          </a:p>
          <a:p>
            <a:endParaRPr lang="en-CA" dirty="0"/>
          </a:p>
        </p:txBody>
      </p:sp>
      <p:sp>
        <p:nvSpPr>
          <p:cNvPr id="4" name="Slide Number Placeholder 3"/>
          <p:cNvSpPr>
            <a:spLocks noGrp="1"/>
          </p:cNvSpPr>
          <p:nvPr>
            <p:ph type="sldNum" sz="quarter" idx="10"/>
          </p:nvPr>
        </p:nvSpPr>
        <p:spPr/>
        <p:txBody>
          <a:bodyPr/>
          <a:lstStyle/>
          <a:p>
            <a:fld id="{2FCE53C8-00C7-4103-B343-67D63DFCE91D}" type="slidenum">
              <a:rPr lang="en-CA" smtClean="0"/>
              <a:t>1</a:t>
            </a:fld>
            <a:endParaRPr lang="en-CA"/>
          </a:p>
        </p:txBody>
      </p:sp>
    </p:spTree>
    <p:extLst>
      <p:ext uri="{BB962C8B-B14F-4D97-AF65-F5344CB8AC3E}">
        <p14:creationId xmlns:p14="http://schemas.microsoft.com/office/powerpoint/2010/main" val="3158579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CA" sz="1200" dirty="0" smtClean="0"/>
              <a:t>trim trees back from cottage</a:t>
            </a:r>
          </a:p>
          <a:p>
            <a:pPr marL="342900" indent="-342900">
              <a:buFont typeface="Arial" panose="020B0604020202020204" pitchFamily="34" charset="0"/>
              <a:buChar char="•"/>
            </a:pPr>
            <a:r>
              <a:rPr lang="en-CA" sz="1200" dirty="0" smtClean="0"/>
              <a:t>keep dead leaves, pine needles and grass cleaned up around and under buildings</a:t>
            </a:r>
          </a:p>
          <a:p>
            <a:pPr marL="342900" indent="-342900">
              <a:buFont typeface="Arial" panose="020B0604020202020204" pitchFamily="34" charset="0"/>
              <a:buChar char="•"/>
            </a:pPr>
            <a:r>
              <a:rPr lang="en-CA" sz="1200" dirty="0" smtClean="0"/>
              <a:t>fire extinguisher should be handy and know when &amp; how to use it</a:t>
            </a:r>
          </a:p>
          <a:p>
            <a:pPr marL="342900" indent="-342900">
              <a:buFont typeface="Arial" panose="020B0604020202020204" pitchFamily="34" charset="0"/>
              <a:buChar char="•"/>
            </a:pPr>
            <a:r>
              <a:rPr lang="en-CA" sz="1200" dirty="0" smtClean="0"/>
              <a:t>have working smoke alarm on every level of the cottage and </a:t>
            </a:r>
            <a:r>
              <a:rPr lang="en-CA" sz="1200" dirty="0" err="1" smtClean="0"/>
              <a:t>Bunkies</a:t>
            </a:r>
            <a:r>
              <a:rPr lang="en-CA" sz="1200" dirty="0" smtClean="0"/>
              <a:t> </a:t>
            </a:r>
          </a:p>
          <a:p>
            <a:pPr marL="342900" indent="-342900">
              <a:buFont typeface="Arial" panose="020B0604020202020204" pitchFamily="34" charset="0"/>
              <a:buChar char="•"/>
            </a:pPr>
            <a:r>
              <a:rPr lang="en-CA" sz="1200" dirty="0" smtClean="0"/>
              <a:t>first time up to cottage, install new batteries</a:t>
            </a:r>
          </a:p>
          <a:p>
            <a:pPr marL="342900" indent="-342900">
              <a:buFont typeface="Arial" panose="020B0604020202020204" pitchFamily="34" charset="0"/>
              <a:buChar char="•"/>
            </a:pPr>
            <a:r>
              <a:rPr lang="en-CA" sz="1200" dirty="0" smtClean="0"/>
              <a:t>test the smoke alarms regularly to ensure still working</a:t>
            </a:r>
          </a:p>
          <a:p>
            <a:pPr marL="342900" indent="-342900">
              <a:buFont typeface="Arial" panose="020B0604020202020204" pitchFamily="34" charset="0"/>
              <a:buChar char="•"/>
            </a:pPr>
            <a:r>
              <a:rPr lang="en-CA" sz="1200" dirty="0" smtClean="0"/>
              <a:t>draw a fire escape plan and practice it, especially with children as a number of them will not wakeup to a smoke alarm.  </a:t>
            </a:r>
          </a:p>
          <a:p>
            <a:pPr marL="342900" indent="-342900">
              <a:buFont typeface="Arial" panose="020B0604020202020204" pitchFamily="34" charset="0"/>
              <a:buChar char="•"/>
            </a:pPr>
            <a:r>
              <a:rPr lang="en-CA" sz="1200" dirty="0" smtClean="0"/>
              <a:t>Have a meeting place.   </a:t>
            </a:r>
          </a:p>
          <a:p>
            <a:pPr marL="342900" indent="-342900">
              <a:buFont typeface="Arial" panose="020B0604020202020204" pitchFamily="34" charset="0"/>
              <a:buChar char="•"/>
            </a:pPr>
            <a:r>
              <a:rPr lang="en-CA" sz="1200" dirty="0" smtClean="0"/>
              <a:t>Life is always more important than a cottage.  Call the fire department from outside the cottage</a:t>
            </a:r>
          </a:p>
          <a:p>
            <a:pPr marL="342900" indent="-342900">
              <a:buFont typeface="Arial" panose="020B0604020202020204" pitchFamily="34" charset="0"/>
              <a:buChar char="•"/>
            </a:pPr>
            <a:r>
              <a:rPr lang="en-CA" sz="1200" dirty="0" smtClean="0"/>
              <a:t>When having a fire in an outdoor pit, always check with your local fire department information line at 613-336-1851 or the Township of </a:t>
            </a:r>
            <a:r>
              <a:rPr lang="en-CA" sz="1200" dirty="0" err="1" smtClean="0"/>
              <a:t>Addington</a:t>
            </a:r>
            <a:r>
              <a:rPr lang="en-CA" sz="1200" dirty="0" smtClean="0"/>
              <a:t> Highlands &amp; Township of North Frontenac website to ensure there are no fire bans in place</a:t>
            </a:r>
          </a:p>
          <a:p>
            <a:pPr marL="342900" indent="-342900">
              <a:buFont typeface="Arial" panose="020B0604020202020204" pitchFamily="34" charset="0"/>
              <a:buChar char="•"/>
            </a:pPr>
            <a:r>
              <a:rPr lang="en-CA" sz="1200" dirty="0" smtClean="0"/>
              <a:t> create fire pit far away from trees and where you know there aren’t underlying roots that can catch fire.  </a:t>
            </a:r>
          </a:p>
          <a:p>
            <a:pPr marL="342900" indent="-342900">
              <a:buFont typeface="Arial" panose="020B0604020202020204" pitchFamily="34" charset="0"/>
              <a:buChar char="•"/>
            </a:pPr>
            <a:r>
              <a:rPr lang="en-CA" sz="1200" dirty="0" smtClean="0"/>
              <a:t>Did you know that a fire in your outdoor pit could potentially travel underground and along the roots, catching fire to a nearby tree?  Having your fire pit on a natural rock bed or in a wood burning container (which you can purchase at a hardware store) is most ideal.  Keep your fire under control at all times.  </a:t>
            </a:r>
          </a:p>
          <a:p>
            <a:pPr marL="342900" indent="-342900">
              <a:buFont typeface="Arial" panose="020B0604020202020204" pitchFamily="34" charset="0"/>
              <a:buChar char="•"/>
            </a:pPr>
            <a:r>
              <a:rPr lang="en-CA" sz="1200" dirty="0" smtClean="0"/>
              <a:t>Don’t have fires on windy days or keep it small and do not put leaves and other light materials on that can get taken away with the wind.  </a:t>
            </a:r>
          </a:p>
          <a:p>
            <a:r>
              <a:rPr lang="en-CA" sz="1200" dirty="0" smtClean="0"/>
              <a:t>Never let off fireworks unless you are in an area with lots of open space.  Always have a bucket ready in case of an emergency before you start your display.  On occasion, we have been given reports of cottagers letting off fireworks near their cabin and close to the woods.  This is not an acceptable practice and nearby cottagers have raised concerns.  Always be thoughtful of safety, fire prevention and your neighbours.</a:t>
            </a:r>
          </a:p>
          <a:p>
            <a:pPr marL="342900" indent="-342900">
              <a:buFont typeface="Arial" panose="020B0604020202020204" pitchFamily="34" charset="0"/>
              <a:buChar char="•"/>
            </a:pPr>
            <a:endParaRPr lang="en-CA" dirty="0" smtClean="0"/>
          </a:p>
          <a:p>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2FCE53C8-00C7-4103-B343-67D63DFCE91D}" type="slidenum">
              <a:rPr lang="en-CA" smtClean="0"/>
              <a:t>2</a:t>
            </a:fld>
            <a:endParaRPr lang="en-CA"/>
          </a:p>
        </p:txBody>
      </p:sp>
    </p:spTree>
    <p:extLst>
      <p:ext uri="{BB962C8B-B14F-4D97-AF65-F5344CB8AC3E}">
        <p14:creationId xmlns:p14="http://schemas.microsoft.com/office/powerpoint/2010/main" val="427112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FCE53C8-00C7-4103-B343-67D63DFCE91D}" type="slidenum">
              <a:rPr lang="en-CA" smtClean="0"/>
              <a:t>3</a:t>
            </a:fld>
            <a:endParaRPr lang="en-CA"/>
          </a:p>
        </p:txBody>
      </p:sp>
    </p:spTree>
    <p:extLst>
      <p:ext uri="{BB962C8B-B14F-4D97-AF65-F5344CB8AC3E}">
        <p14:creationId xmlns:p14="http://schemas.microsoft.com/office/powerpoint/2010/main" val="179638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If residents are able to meet the emergency responders at a landing or dock, this will significantly reduce the response time and result in them receiving definitive care in hospital much earlier.  There are 3 obvious places which all cottagers and boaters should be aware of: (</a:t>
            </a:r>
            <a:r>
              <a:rPr kumimoji="0" lang="en-CA" altLang="en-US"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a:t>
            </a:r>
            <a:r>
              <a:rPr kumimoji="0" lang="en-CA"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Brown's Campground at the top of the lake; (ii) the public boat launch at Tapping’s landing; and (iii) Smarts Marina at the bottom of the lake.  The EMS, Fire department and OPP will need a 911 number or a blue 'civic address' number to meet a person with medical needs so here are the 3 addresses that any </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Another excellent idea for you to consider to facilitate a timely response for property owners with water access only is to make arrangements with a “buddy” (nearby neighbour who is located on an accessible road)…preferably at the closest point to your cottage with good access for emergency vehicles. The accessible road should have a solid smooth surface with enough space to handle larger emergency response vehicles. Laneways should be at least 12 feet wide with trees and limbs trimmed up at least 12 feet high. There also needs to be enough area to turn vehicles around.  Another thing to consider is that the “buddy’s” property should not have steep frontage and should provide easy access to the lakeshore. The water access persons should know the 911 address of their “buddy” (e.g.. 12345 Hwy 41). If this is a medical call and it is safe to move the person requiring medical attention, transport them to the “buddy’s” location. . Establishing a “buddy” system will only improve emergency service providers’ response time thus getting help to the persons needing it much quicker. </a:t>
            </a:r>
          </a:p>
          <a:p>
            <a:r>
              <a:rPr kumimoji="0" lang="en-CA"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of these services can be directed to. </a:t>
            </a:r>
            <a:endParaRPr lang="en-CA" dirty="0"/>
          </a:p>
        </p:txBody>
      </p:sp>
      <p:sp>
        <p:nvSpPr>
          <p:cNvPr id="4" name="Slide Number Placeholder 3"/>
          <p:cNvSpPr>
            <a:spLocks noGrp="1"/>
          </p:cNvSpPr>
          <p:nvPr>
            <p:ph type="sldNum" sz="quarter" idx="10"/>
          </p:nvPr>
        </p:nvSpPr>
        <p:spPr/>
        <p:txBody>
          <a:bodyPr/>
          <a:lstStyle/>
          <a:p>
            <a:fld id="{2FCE53C8-00C7-4103-B343-67D63DFCE91D}" type="slidenum">
              <a:rPr lang="en-CA" smtClean="0"/>
              <a:t>4</a:t>
            </a:fld>
            <a:endParaRPr lang="en-CA"/>
          </a:p>
        </p:txBody>
      </p:sp>
    </p:spTree>
    <p:extLst>
      <p:ext uri="{BB962C8B-B14F-4D97-AF65-F5344CB8AC3E}">
        <p14:creationId xmlns:p14="http://schemas.microsoft.com/office/powerpoint/2010/main" val="56765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u="sng" kern="1200" dirty="0" smtClean="0">
                <a:solidFill>
                  <a:schemeClr val="tx1"/>
                </a:solidFill>
                <a:effectLst/>
                <a:latin typeface="+mn-lt"/>
                <a:ea typeface="+mn-ea"/>
                <a:cs typeface="+mn-cs"/>
              </a:rPr>
              <a:t>#2</a:t>
            </a:r>
            <a:r>
              <a:rPr lang="en-CA" sz="1200" u="sng" kern="1200" dirty="0" smtClean="0">
                <a:solidFill>
                  <a:schemeClr val="tx1"/>
                </a:solidFill>
                <a:effectLst/>
                <a:latin typeface="+mn-lt"/>
                <a:ea typeface="+mn-ea"/>
                <a:cs typeface="+mn-cs"/>
              </a:rPr>
              <a:t>  Meeting the EMS on the </a:t>
            </a:r>
            <a:r>
              <a:rPr lang="en-CA" sz="1200" u="sng" kern="1200" dirty="0" err="1" smtClean="0">
                <a:solidFill>
                  <a:schemeClr val="tx1"/>
                </a:solidFill>
                <a:effectLst/>
                <a:latin typeface="+mn-lt"/>
                <a:ea typeface="+mn-ea"/>
                <a:cs typeface="+mn-cs"/>
              </a:rPr>
              <a:t>hwy</a:t>
            </a:r>
            <a:r>
              <a:rPr lang="en-CA" sz="1200" u="sng" kern="1200" dirty="0" smtClean="0">
                <a:solidFill>
                  <a:schemeClr val="tx1"/>
                </a:solidFill>
                <a:effectLst/>
                <a:latin typeface="+mn-lt"/>
                <a:ea typeface="+mn-ea"/>
                <a:cs typeface="+mn-cs"/>
              </a:rPr>
              <a:t> or road access side of the lake &amp; transport them to the emergency on the other side of the lake</a:t>
            </a:r>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Sometimes, the resident will not have a choice (e.g. it may be impossible to move someone requiring medical attention who is heavier than the person assisting them in to a boat and to the closest landing; the person requiring medical attention is not movable; there is a fire at the property).  In such cases, another option which can be organized to speed up time, is for the person calling in the emergency to arrange to have the emergency responders meet at a location suggested by the caller (i.e. at one of the 3 locations noted above, or at your “buddy’s” place) and transport them to the emergency with a safe boat. * Note: A safe boat is one that meets the Canada Shipping Act – “Small Vessel Regulations” and has enough life jackets for the persons to be transported. If a response is needed during non-daylight hours then the boat must have proper navigational lights and an operator who knows their way around the lake (body of water) in the dark. Please note that the emergency responders therefore the municipalities will assume no responsibility for damage to privately owned boats. * Caveat:  if the boat is safe, the fire department will go in a private boat until they get their own boat there. This is subject to change, as per the elected officials/township rules.  The EMS however will only go in a fire boat to access a patient".</a:t>
            </a:r>
          </a:p>
          <a:p>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FCE53C8-00C7-4103-B343-67D63DFCE91D}" type="slidenum">
              <a:rPr lang="en-CA" smtClean="0"/>
              <a:t>5</a:t>
            </a:fld>
            <a:endParaRPr lang="en-CA"/>
          </a:p>
        </p:txBody>
      </p:sp>
    </p:spTree>
    <p:extLst>
      <p:ext uri="{BB962C8B-B14F-4D97-AF65-F5344CB8AC3E}">
        <p14:creationId xmlns:p14="http://schemas.microsoft.com/office/powerpoint/2010/main" val="426072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9980DB2-F00C-4B81-B619-C7CCD65A5952}" type="datetimeFigureOut">
              <a:rPr lang="en-CA" smtClean="0"/>
              <a:t>26/06/2015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275840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9980DB2-F00C-4B81-B619-C7CCD65A5952}" type="datetimeFigureOut">
              <a:rPr lang="en-CA" smtClean="0"/>
              <a:t>26/06/2015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375415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9980DB2-F00C-4B81-B619-C7CCD65A5952}" type="datetimeFigureOut">
              <a:rPr lang="en-CA" smtClean="0"/>
              <a:t>26/06/2015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192636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9980DB2-F00C-4B81-B619-C7CCD65A5952}" type="datetimeFigureOut">
              <a:rPr lang="en-CA" smtClean="0"/>
              <a:t>26/06/2015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67174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980DB2-F00C-4B81-B619-C7CCD65A5952}" type="datetimeFigureOut">
              <a:rPr lang="en-CA" smtClean="0"/>
              <a:t>26/06/2015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146730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9980DB2-F00C-4B81-B619-C7CCD65A5952}" type="datetimeFigureOut">
              <a:rPr lang="en-CA" smtClean="0"/>
              <a:t>26/06/2015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218760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9980DB2-F00C-4B81-B619-C7CCD65A5952}" type="datetimeFigureOut">
              <a:rPr lang="en-CA" smtClean="0"/>
              <a:t>26/06/2015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155425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9980DB2-F00C-4B81-B619-C7CCD65A5952}" type="datetimeFigureOut">
              <a:rPr lang="en-CA" smtClean="0"/>
              <a:t>26/06/2015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218783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80DB2-F00C-4B81-B619-C7CCD65A5952}" type="datetimeFigureOut">
              <a:rPr lang="en-CA" smtClean="0"/>
              <a:t>26/06/2015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330951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80DB2-F00C-4B81-B619-C7CCD65A5952}" type="datetimeFigureOut">
              <a:rPr lang="en-CA" smtClean="0"/>
              <a:t>26/06/2015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103363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80DB2-F00C-4B81-B619-C7CCD65A5952}" type="datetimeFigureOut">
              <a:rPr lang="en-CA" smtClean="0"/>
              <a:t>26/06/2015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CDDC195-9EC2-478A-BD51-0B60DB022C57}" type="slidenum">
              <a:rPr lang="en-CA" smtClean="0"/>
              <a:t>‹#›</a:t>
            </a:fld>
            <a:endParaRPr lang="en-CA"/>
          </a:p>
        </p:txBody>
      </p:sp>
    </p:spTree>
    <p:extLst>
      <p:ext uri="{BB962C8B-B14F-4D97-AF65-F5344CB8AC3E}">
        <p14:creationId xmlns:p14="http://schemas.microsoft.com/office/powerpoint/2010/main" val="319040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80DB2-F00C-4B81-B619-C7CCD65A5952}" type="datetimeFigureOut">
              <a:rPr lang="en-CA" smtClean="0"/>
              <a:t>26/06/2015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DC195-9EC2-478A-BD51-0B60DB022C57}" type="slidenum">
              <a:rPr lang="en-CA" smtClean="0"/>
              <a:t>‹#›</a:t>
            </a:fld>
            <a:endParaRPr lang="en-CA"/>
          </a:p>
        </p:txBody>
      </p:sp>
    </p:spTree>
    <p:extLst>
      <p:ext uri="{BB962C8B-B14F-4D97-AF65-F5344CB8AC3E}">
        <p14:creationId xmlns:p14="http://schemas.microsoft.com/office/powerpoint/2010/main" val="49687010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1489076" y="1731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CA" dirty="0">
              <a:effectLst>
                <a:outerShdw blurRad="38100" dist="38100" dir="2700000" algn="tl">
                  <a:srgbClr val="000000">
                    <a:alpha val="43137"/>
                  </a:srgbClr>
                </a:outerShdw>
              </a:effectLst>
            </a:endParaRPr>
          </a:p>
        </p:txBody>
      </p:sp>
      <p:sp>
        <p:nvSpPr>
          <p:cNvPr id="4" name="TextBox 3"/>
          <p:cNvSpPr txBox="1"/>
          <p:nvPr/>
        </p:nvSpPr>
        <p:spPr>
          <a:xfrm>
            <a:off x="822259" y="298876"/>
            <a:ext cx="11369741" cy="4555093"/>
          </a:xfrm>
          <a:prstGeom prst="rect">
            <a:avLst/>
          </a:prstGeom>
          <a:noFill/>
        </p:spPr>
        <p:txBody>
          <a:bodyPr wrap="square" rtlCol="0">
            <a:spAutoFit/>
          </a:bodyPr>
          <a:lstStyle/>
          <a:p>
            <a:r>
              <a:rPr lang="en-CA" sz="4400" b="1" dirty="0" smtClean="0"/>
              <a:t>Emergency Preparedness</a:t>
            </a:r>
            <a:endParaRPr lang="en-CA" sz="4400" b="1" dirty="0"/>
          </a:p>
          <a:p>
            <a:endParaRPr lang="en-CA" dirty="0"/>
          </a:p>
          <a:p>
            <a:pPr marL="1200150" lvl="1" indent="-742950">
              <a:buFont typeface="Wingdings" panose="05000000000000000000" pitchFamily="2" charset="2"/>
              <a:buChar char="Ø"/>
            </a:pPr>
            <a:r>
              <a:rPr lang="en-CA" sz="3600" dirty="0" smtClean="0"/>
              <a:t>Fire prevention and safety</a:t>
            </a:r>
          </a:p>
          <a:p>
            <a:pPr marL="1200150" lvl="1" indent="-742950">
              <a:buFont typeface="Wingdings" panose="05000000000000000000" pitchFamily="2" charset="2"/>
              <a:buChar char="Ø"/>
            </a:pPr>
            <a:r>
              <a:rPr lang="en-CA" sz="3600" dirty="0" smtClean="0"/>
              <a:t>EMS and Fire calls for boat access properties</a:t>
            </a:r>
            <a:endParaRPr lang="en-CA" sz="2800" dirty="0" smtClean="0"/>
          </a:p>
          <a:p>
            <a:pPr marL="914400" lvl="1" indent="-457200">
              <a:buFont typeface="Wingdings" panose="05000000000000000000" pitchFamily="2" charset="2"/>
              <a:buChar char="Ø"/>
            </a:pPr>
            <a:endParaRPr lang="en-CA" sz="2400" i="1" dirty="0" smtClean="0">
              <a:solidFill>
                <a:srgbClr val="002060"/>
              </a:solidFill>
            </a:endParaRPr>
          </a:p>
          <a:p>
            <a:pPr marL="914400" lvl="1" indent="-457200">
              <a:buFont typeface="Wingdings" panose="05000000000000000000" pitchFamily="2" charset="2"/>
              <a:buChar char="Ø"/>
            </a:pPr>
            <a:endParaRPr lang="en-CA" sz="2400" i="1" dirty="0">
              <a:solidFill>
                <a:srgbClr val="002060"/>
              </a:solidFill>
            </a:endParaRPr>
          </a:p>
          <a:p>
            <a:pPr marL="914400" lvl="1" indent="-457200">
              <a:buFont typeface="Wingdings" panose="05000000000000000000" pitchFamily="2" charset="2"/>
              <a:buChar char="Ø"/>
            </a:pPr>
            <a:endParaRPr lang="en-CA" sz="2400" i="1" dirty="0" smtClean="0">
              <a:solidFill>
                <a:srgbClr val="002060"/>
              </a:solidFill>
            </a:endParaRPr>
          </a:p>
          <a:p>
            <a:pPr marL="914400" lvl="1" indent="-457200">
              <a:buFont typeface="Wingdings" panose="05000000000000000000" pitchFamily="2" charset="2"/>
              <a:buChar char="Ø"/>
            </a:pPr>
            <a:r>
              <a:rPr lang="en-CA" sz="2400" i="1" dirty="0" smtClean="0">
                <a:solidFill>
                  <a:srgbClr val="002060"/>
                </a:solidFill>
              </a:rPr>
              <a:t>Presented </a:t>
            </a:r>
            <a:r>
              <a:rPr lang="en-CA" sz="2400" i="1" dirty="0">
                <a:solidFill>
                  <a:srgbClr val="002060"/>
                </a:solidFill>
              </a:rPr>
              <a:t>by </a:t>
            </a:r>
            <a:r>
              <a:rPr lang="en-CA" sz="2400" i="1" dirty="0" smtClean="0">
                <a:solidFill>
                  <a:srgbClr val="002060"/>
                </a:solidFill>
              </a:rPr>
              <a:t>Casey Cuddy, Fire Chief for AH &amp; Ward 1 of NF</a:t>
            </a:r>
          </a:p>
          <a:p>
            <a:pPr marL="914400" lvl="1" indent="-457200">
              <a:buFont typeface="Wingdings" panose="05000000000000000000" pitchFamily="2" charset="2"/>
              <a:buChar char="Ø"/>
            </a:pPr>
            <a:r>
              <a:rPr lang="en-CA" sz="2400" i="1" dirty="0" smtClean="0">
                <a:solidFill>
                  <a:srgbClr val="002060"/>
                </a:solidFill>
              </a:rPr>
              <a:t>Input provided by Mark </a:t>
            </a:r>
            <a:r>
              <a:rPr lang="en-CA" sz="2400" i="1" dirty="0" err="1" smtClean="0">
                <a:solidFill>
                  <a:srgbClr val="002060"/>
                </a:solidFill>
              </a:rPr>
              <a:t>Schjerning</a:t>
            </a:r>
            <a:r>
              <a:rPr lang="en-CA" sz="2400" i="1" dirty="0" smtClean="0">
                <a:solidFill>
                  <a:srgbClr val="002060"/>
                </a:solidFill>
              </a:rPr>
              <a:t>, Chief of Emergency Service, County of Lennox</a:t>
            </a:r>
            <a:endParaRPr lang="en-CA" sz="2400" dirty="0">
              <a:solidFill>
                <a:srgbClr val="002060"/>
              </a:solidFill>
            </a:endParaRPr>
          </a:p>
          <a:p>
            <a:pPr marL="914400" lvl="1" indent="-457200">
              <a:buFont typeface="Wingdings" panose="05000000000000000000" pitchFamily="2" charset="2"/>
              <a:buChar char="v"/>
            </a:pPr>
            <a:endParaRPr lang="en-CA" sz="3600" dirty="0"/>
          </a:p>
        </p:txBody>
      </p:sp>
    </p:spTree>
    <p:extLst>
      <p:ext uri="{BB962C8B-B14F-4D97-AF65-F5344CB8AC3E}">
        <p14:creationId xmlns:p14="http://schemas.microsoft.com/office/powerpoint/2010/main" val="2277251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1489076" y="1731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CA" dirty="0">
              <a:effectLst>
                <a:outerShdw blurRad="38100" dist="38100" dir="2700000" algn="tl">
                  <a:srgbClr val="000000">
                    <a:alpha val="43137"/>
                  </a:srgbClr>
                </a:outerShdw>
              </a:effectLst>
            </a:endParaRPr>
          </a:p>
        </p:txBody>
      </p:sp>
      <p:sp>
        <p:nvSpPr>
          <p:cNvPr id="4" name="TextBox 3"/>
          <p:cNvSpPr txBox="1"/>
          <p:nvPr/>
        </p:nvSpPr>
        <p:spPr>
          <a:xfrm>
            <a:off x="822259" y="298876"/>
            <a:ext cx="11369741" cy="6463308"/>
          </a:xfrm>
          <a:prstGeom prst="rect">
            <a:avLst/>
          </a:prstGeom>
          <a:noFill/>
        </p:spPr>
        <p:txBody>
          <a:bodyPr wrap="square" rtlCol="0">
            <a:spAutoFit/>
          </a:bodyPr>
          <a:lstStyle/>
          <a:p>
            <a:r>
              <a:rPr lang="en-CA" sz="4400" b="1" dirty="0" smtClean="0"/>
              <a:t>Emergency Preparedness – Fire Prevention</a:t>
            </a:r>
            <a:endParaRPr lang="en-CA" sz="4400" b="1" dirty="0"/>
          </a:p>
          <a:p>
            <a:endParaRPr lang="en-CA" dirty="0"/>
          </a:p>
          <a:p>
            <a:pPr marL="342900" indent="-342900">
              <a:buFont typeface="Wingdings" panose="05000000000000000000" pitchFamily="2" charset="2"/>
              <a:buChar char="§"/>
            </a:pPr>
            <a:r>
              <a:rPr lang="en-CA" sz="2800" dirty="0" smtClean="0"/>
              <a:t>Keep area around / under cottage clear and trim </a:t>
            </a:r>
            <a:r>
              <a:rPr lang="en-CA" sz="2800" dirty="0"/>
              <a:t>trees back from cottage</a:t>
            </a:r>
          </a:p>
          <a:p>
            <a:pPr marL="342900" indent="-342900">
              <a:buFont typeface="Wingdings" panose="05000000000000000000" pitchFamily="2" charset="2"/>
              <a:buChar char="§"/>
            </a:pPr>
            <a:r>
              <a:rPr lang="en-CA" sz="2800" dirty="0" smtClean="0"/>
              <a:t>Fire extinguisher; Smoke alarms; Carbon Monoxide alarms</a:t>
            </a:r>
          </a:p>
          <a:p>
            <a:pPr marL="342900" indent="-342900">
              <a:buFont typeface="Wingdings" panose="05000000000000000000" pitchFamily="2" charset="2"/>
              <a:buChar char="§"/>
            </a:pPr>
            <a:r>
              <a:rPr lang="en-CA" sz="2800" dirty="0" smtClean="0"/>
              <a:t>Fire escape plan</a:t>
            </a:r>
          </a:p>
          <a:p>
            <a:pPr marL="342900" indent="-342900">
              <a:buFont typeface="Wingdings" panose="05000000000000000000" pitchFamily="2" charset="2"/>
              <a:buChar char="§"/>
            </a:pPr>
            <a:r>
              <a:rPr lang="en-CA" sz="2800" dirty="0" smtClean="0"/>
              <a:t>Fire </a:t>
            </a:r>
            <a:r>
              <a:rPr lang="en-CA" sz="2800" dirty="0"/>
              <a:t>in an outdoor </a:t>
            </a:r>
            <a:r>
              <a:rPr lang="en-CA" sz="2800" dirty="0" smtClean="0"/>
              <a:t>pit</a:t>
            </a:r>
          </a:p>
          <a:p>
            <a:pPr marL="800100" lvl="1" indent="-342900">
              <a:buFont typeface="Wingdings" panose="05000000000000000000" pitchFamily="2" charset="2"/>
              <a:buChar char="§"/>
            </a:pPr>
            <a:r>
              <a:rPr lang="en-CA" sz="2800" dirty="0" smtClean="0"/>
              <a:t>Fire Bans:  call  </a:t>
            </a:r>
            <a:r>
              <a:rPr lang="en-CA" sz="2800" dirty="0"/>
              <a:t>613-336-1851 </a:t>
            </a:r>
            <a:r>
              <a:rPr lang="en-CA" sz="2800" dirty="0" smtClean="0"/>
              <a:t>or check the AH &amp; NF website</a:t>
            </a:r>
          </a:p>
          <a:p>
            <a:pPr marL="800100" lvl="1" indent="-342900">
              <a:buFont typeface="Wingdings" panose="05000000000000000000" pitchFamily="2" charset="2"/>
              <a:buChar char="§"/>
            </a:pPr>
            <a:r>
              <a:rPr lang="en-CA" sz="2800" dirty="0" smtClean="0"/>
              <a:t>Your pit:  consider both over and underneath!  Underlying roots </a:t>
            </a:r>
            <a:r>
              <a:rPr lang="en-CA" sz="2800" dirty="0"/>
              <a:t>can catch fire.  </a:t>
            </a:r>
            <a:endParaRPr lang="en-CA" sz="2800" dirty="0" smtClean="0"/>
          </a:p>
          <a:p>
            <a:pPr marL="800100" lvl="1" indent="-342900">
              <a:buFont typeface="Wingdings" panose="05000000000000000000" pitchFamily="2" charset="2"/>
              <a:buChar char="§"/>
            </a:pPr>
            <a:r>
              <a:rPr lang="en-CA" sz="2800" dirty="0"/>
              <a:t>O</a:t>
            </a:r>
            <a:r>
              <a:rPr lang="en-CA" sz="2800" dirty="0" smtClean="0"/>
              <a:t>n </a:t>
            </a:r>
            <a:r>
              <a:rPr lang="en-CA" sz="2800" dirty="0"/>
              <a:t>a natural rock bed or in a wood burning </a:t>
            </a:r>
            <a:r>
              <a:rPr lang="en-CA" sz="2800" dirty="0" smtClean="0"/>
              <a:t>container is most ideal  </a:t>
            </a:r>
            <a:endParaRPr lang="en-CA" sz="2800" dirty="0"/>
          </a:p>
          <a:p>
            <a:pPr marL="342900" indent="-342900">
              <a:buFont typeface="Arial" panose="020B0604020202020204" pitchFamily="34" charset="0"/>
              <a:buChar char="•"/>
            </a:pPr>
            <a:r>
              <a:rPr lang="en-CA" sz="2800" dirty="0" smtClean="0"/>
              <a:t>Fireworks</a:t>
            </a:r>
            <a:endParaRPr lang="en-CA" sz="2800" dirty="0"/>
          </a:p>
          <a:p>
            <a:pPr marL="914400" lvl="1" indent="-457200">
              <a:buFont typeface="Wingdings" panose="05000000000000000000" pitchFamily="2" charset="2"/>
              <a:buChar char="Ø"/>
            </a:pPr>
            <a:endParaRPr lang="en-CA" sz="2800" i="1" dirty="0">
              <a:solidFill>
                <a:srgbClr val="002060"/>
              </a:solidFill>
            </a:endParaRPr>
          </a:p>
          <a:p>
            <a:pPr marL="914400" lvl="1" indent="-457200">
              <a:buFont typeface="Wingdings" panose="05000000000000000000" pitchFamily="2" charset="2"/>
              <a:buChar char="Ø"/>
            </a:pPr>
            <a:endParaRPr lang="en-CA" sz="2400" i="1" dirty="0" smtClean="0">
              <a:solidFill>
                <a:srgbClr val="002060"/>
              </a:solidFill>
            </a:endParaRPr>
          </a:p>
          <a:p>
            <a:pPr marL="914400" lvl="1" indent="-457200">
              <a:buFont typeface="Wingdings" panose="05000000000000000000" pitchFamily="2" charset="2"/>
              <a:buChar char="Ø"/>
            </a:pPr>
            <a:r>
              <a:rPr lang="en-CA" sz="2400" i="1" dirty="0" smtClean="0">
                <a:solidFill>
                  <a:srgbClr val="002060"/>
                </a:solidFill>
              </a:rPr>
              <a:t>Presented </a:t>
            </a:r>
            <a:r>
              <a:rPr lang="en-CA" sz="2400" i="1" dirty="0">
                <a:solidFill>
                  <a:srgbClr val="002060"/>
                </a:solidFill>
              </a:rPr>
              <a:t>by </a:t>
            </a:r>
            <a:r>
              <a:rPr lang="en-CA" sz="2400" i="1" dirty="0" smtClean="0">
                <a:solidFill>
                  <a:srgbClr val="002060"/>
                </a:solidFill>
              </a:rPr>
              <a:t>Casey Cuddy, Fire Chief for AH &amp; Ward 1 of NF</a:t>
            </a:r>
          </a:p>
          <a:p>
            <a:pPr marL="914400" lvl="1" indent="-457200">
              <a:buFont typeface="Wingdings" panose="05000000000000000000" pitchFamily="2" charset="2"/>
              <a:buChar char="Ø"/>
            </a:pPr>
            <a:r>
              <a:rPr lang="en-CA" sz="2400" i="1" dirty="0" smtClean="0">
                <a:solidFill>
                  <a:srgbClr val="002060"/>
                </a:solidFill>
              </a:rPr>
              <a:t>Input provided by Mark </a:t>
            </a:r>
            <a:r>
              <a:rPr lang="en-CA" sz="2400" i="1" dirty="0" err="1" smtClean="0">
                <a:solidFill>
                  <a:srgbClr val="002060"/>
                </a:solidFill>
              </a:rPr>
              <a:t>Schjerning</a:t>
            </a:r>
            <a:r>
              <a:rPr lang="en-CA" sz="2400" i="1" dirty="0" smtClean="0">
                <a:solidFill>
                  <a:srgbClr val="002060"/>
                </a:solidFill>
              </a:rPr>
              <a:t>, Chief of Emergency Service, County of Lennox</a:t>
            </a:r>
            <a:endParaRPr lang="en-CA" sz="2400" dirty="0">
              <a:solidFill>
                <a:srgbClr val="002060"/>
              </a:solidFill>
            </a:endParaRPr>
          </a:p>
        </p:txBody>
      </p:sp>
    </p:spTree>
    <p:extLst>
      <p:ext uri="{BB962C8B-B14F-4D97-AF65-F5344CB8AC3E}">
        <p14:creationId xmlns:p14="http://schemas.microsoft.com/office/powerpoint/2010/main" val="318272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ChangeArrowheads="1"/>
          </p:cNvSpPr>
          <p:nvPr/>
        </p:nvSpPr>
        <p:spPr bwMode="auto">
          <a:xfrm>
            <a:off x="1489076" y="173144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CA" dirty="0">
              <a:effectLst>
                <a:outerShdw blurRad="38100" dist="38100" dir="2700000" algn="tl">
                  <a:srgbClr val="000000">
                    <a:alpha val="43137"/>
                  </a:srgbClr>
                </a:outerShdw>
              </a:effectLst>
            </a:endParaRPr>
          </a:p>
        </p:txBody>
      </p:sp>
      <p:sp>
        <p:nvSpPr>
          <p:cNvPr id="4" name="TextBox 3"/>
          <p:cNvSpPr txBox="1"/>
          <p:nvPr/>
        </p:nvSpPr>
        <p:spPr>
          <a:xfrm>
            <a:off x="202826" y="0"/>
            <a:ext cx="11782696" cy="7017306"/>
          </a:xfrm>
          <a:prstGeom prst="rect">
            <a:avLst/>
          </a:prstGeom>
          <a:noFill/>
        </p:spPr>
        <p:txBody>
          <a:bodyPr wrap="square" rtlCol="0">
            <a:spAutoFit/>
          </a:bodyPr>
          <a:lstStyle/>
          <a:p>
            <a:r>
              <a:rPr lang="en-CA" sz="4400" b="1" dirty="0" smtClean="0"/>
              <a:t>Emergency Preparedness – </a:t>
            </a:r>
            <a:r>
              <a:rPr lang="en-CA" sz="2800" b="1" dirty="0" smtClean="0"/>
              <a:t> </a:t>
            </a:r>
            <a:r>
              <a:rPr lang="en-CA" sz="4000" b="1" dirty="0" smtClean="0"/>
              <a:t>boat access cottage</a:t>
            </a:r>
            <a:endParaRPr lang="en-CA" sz="4000" b="1" dirty="0"/>
          </a:p>
          <a:p>
            <a:endParaRPr lang="en-CA" dirty="0"/>
          </a:p>
          <a:p>
            <a:pPr marL="342900" indent="-342900">
              <a:buFont typeface="Wingdings" panose="05000000000000000000" pitchFamily="2" charset="2"/>
              <a:buChar char="§"/>
            </a:pPr>
            <a:r>
              <a:rPr lang="en-CA" sz="2800" dirty="0" smtClean="0"/>
              <a:t>3 options:</a:t>
            </a:r>
            <a:endParaRPr lang="en-CA" sz="2800" dirty="0"/>
          </a:p>
          <a:p>
            <a:pPr marL="971550" lvl="1" indent="-514350">
              <a:buFont typeface="+mj-lt"/>
              <a:buAutoNum type="arabicPeriod"/>
            </a:pPr>
            <a:r>
              <a:rPr lang="en-US" sz="2800" dirty="0"/>
              <a:t>Meet the EMS on the </a:t>
            </a:r>
            <a:r>
              <a:rPr lang="en-US" sz="2800" dirty="0" err="1"/>
              <a:t>hwy</a:t>
            </a:r>
            <a:r>
              <a:rPr lang="en-US" sz="2800" dirty="0"/>
              <a:t> or road access </a:t>
            </a:r>
            <a:r>
              <a:rPr lang="en-US" sz="2800" dirty="0" smtClean="0"/>
              <a:t>side</a:t>
            </a:r>
          </a:p>
          <a:p>
            <a:pPr marL="1428750" lvl="2" indent="-514350">
              <a:buFont typeface="Arial" panose="020B0604020202020204" pitchFamily="34" charset="0"/>
              <a:buChar char="•"/>
            </a:pPr>
            <a:r>
              <a:rPr lang="en-US" sz="2400" dirty="0" smtClean="0"/>
              <a:t>Fastest </a:t>
            </a:r>
          </a:p>
          <a:p>
            <a:pPr marL="1428750" lvl="2" indent="-514350">
              <a:buFont typeface="Arial" panose="020B0604020202020204" pitchFamily="34" charset="0"/>
              <a:buChar char="•"/>
            </a:pPr>
            <a:r>
              <a:rPr lang="en-US" sz="2400" dirty="0" smtClean="0"/>
              <a:t>Not always possible to transport patient yourself to road side</a:t>
            </a:r>
          </a:p>
          <a:p>
            <a:pPr marL="971550" lvl="1" indent="-514350">
              <a:buFont typeface="+mj-lt"/>
              <a:buAutoNum type="arabicPeriod"/>
            </a:pPr>
            <a:r>
              <a:rPr lang="en-CA" sz="2800" dirty="0" smtClean="0"/>
              <a:t>EMS / Fire department come in Fire </a:t>
            </a:r>
            <a:r>
              <a:rPr lang="en-CA" sz="2800" dirty="0" err="1" smtClean="0"/>
              <a:t>Dept</a:t>
            </a:r>
            <a:r>
              <a:rPr lang="en-CA" sz="2800" dirty="0" smtClean="0"/>
              <a:t> boat to lake side</a:t>
            </a:r>
          </a:p>
          <a:p>
            <a:pPr marL="1428750" lvl="2" indent="-514350">
              <a:buFont typeface="Arial" panose="020B0604020202020204" pitchFamily="34" charset="0"/>
              <a:buChar char="•"/>
            </a:pPr>
            <a:r>
              <a:rPr lang="en-CA" sz="2400" dirty="0" smtClean="0"/>
              <a:t>Slowest</a:t>
            </a:r>
          </a:p>
          <a:p>
            <a:pPr marL="1428750" lvl="2" indent="-514350">
              <a:buFont typeface="Arial" panose="020B0604020202020204" pitchFamily="34" charset="0"/>
              <a:buChar char="•"/>
            </a:pPr>
            <a:r>
              <a:rPr lang="en-CA" sz="2400" dirty="0" smtClean="0"/>
              <a:t>One boat services wide area (1548 km and 40 lakes with water access properties)</a:t>
            </a:r>
          </a:p>
          <a:p>
            <a:pPr marL="1428750" lvl="2" indent="-514350">
              <a:buFont typeface="Arial" panose="020B0604020202020204" pitchFamily="34" charset="0"/>
              <a:buChar char="•"/>
            </a:pPr>
            <a:r>
              <a:rPr lang="en-CA" sz="2400" dirty="0" smtClean="0"/>
              <a:t>Takes time to hook up boat in </a:t>
            </a:r>
            <a:r>
              <a:rPr lang="en-CA" sz="2400" dirty="0" err="1" smtClean="0"/>
              <a:t>Cloyne</a:t>
            </a:r>
            <a:r>
              <a:rPr lang="en-CA" sz="2400" dirty="0" smtClean="0"/>
              <a:t>; launch boat, travel across lake</a:t>
            </a:r>
          </a:p>
          <a:p>
            <a:pPr marL="971550" lvl="1" indent="-514350">
              <a:buFont typeface="+mj-lt"/>
              <a:buAutoNum type="arabicPeriod"/>
            </a:pPr>
            <a:r>
              <a:rPr lang="en-CA" sz="2800" dirty="0" smtClean="0"/>
              <a:t>Fire department comes in ‘safe boat’ to lake side</a:t>
            </a:r>
          </a:p>
          <a:p>
            <a:pPr marL="1428750" lvl="2" indent="-514350">
              <a:buFont typeface="Arial" panose="020B0604020202020204" pitchFamily="34" charset="0"/>
              <a:buChar char="•"/>
            </a:pPr>
            <a:r>
              <a:rPr lang="en-CA" sz="2400" dirty="0" smtClean="0"/>
              <a:t>Slower than option 1; Faster than option 2</a:t>
            </a:r>
          </a:p>
          <a:p>
            <a:pPr marL="1428750" lvl="2" indent="-514350">
              <a:buFont typeface="Arial" panose="020B0604020202020204" pitchFamily="34" charset="0"/>
              <a:buChar char="•"/>
            </a:pPr>
            <a:r>
              <a:rPr lang="en-CA" sz="2400" dirty="0" smtClean="0"/>
              <a:t>EMS will not do this option; under review with township whether fire </a:t>
            </a:r>
            <a:r>
              <a:rPr lang="en-CA" sz="2400" dirty="0" err="1" smtClean="0"/>
              <a:t>dept</a:t>
            </a:r>
            <a:r>
              <a:rPr lang="en-CA" sz="2400" dirty="0" smtClean="0"/>
              <a:t> will continue this practice</a:t>
            </a:r>
            <a:endParaRPr lang="en-CA" sz="2400" dirty="0"/>
          </a:p>
          <a:p>
            <a:pPr lvl="1"/>
            <a:endParaRPr lang="en-CA" sz="2400" i="1" dirty="0" smtClean="0">
              <a:solidFill>
                <a:srgbClr val="002060"/>
              </a:solidFill>
            </a:endParaRPr>
          </a:p>
          <a:p>
            <a:pPr marL="914400" lvl="1" indent="-457200">
              <a:buFont typeface="Wingdings" panose="05000000000000000000" pitchFamily="2" charset="2"/>
              <a:buChar char="Ø"/>
            </a:pPr>
            <a:r>
              <a:rPr lang="en-CA" sz="2400" i="1" dirty="0" smtClean="0">
                <a:solidFill>
                  <a:srgbClr val="002060"/>
                </a:solidFill>
              </a:rPr>
              <a:t>Presented </a:t>
            </a:r>
            <a:r>
              <a:rPr lang="en-CA" sz="2400" i="1" dirty="0">
                <a:solidFill>
                  <a:srgbClr val="002060"/>
                </a:solidFill>
              </a:rPr>
              <a:t>by </a:t>
            </a:r>
            <a:r>
              <a:rPr lang="en-CA" sz="2400" i="1" dirty="0" smtClean="0">
                <a:solidFill>
                  <a:srgbClr val="002060"/>
                </a:solidFill>
              </a:rPr>
              <a:t>Casey Cuddy, Fire Chief for AH &amp; Ward 1 of NF</a:t>
            </a:r>
          </a:p>
          <a:p>
            <a:pPr marL="914400" lvl="1" indent="-457200">
              <a:buFont typeface="Wingdings" panose="05000000000000000000" pitchFamily="2" charset="2"/>
              <a:buChar char="Ø"/>
            </a:pPr>
            <a:r>
              <a:rPr lang="en-CA" sz="2400" i="1" dirty="0" smtClean="0">
                <a:solidFill>
                  <a:srgbClr val="002060"/>
                </a:solidFill>
              </a:rPr>
              <a:t>Input provided by Mark </a:t>
            </a:r>
            <a:r>
              <a:rPr lang="en-CA" sz="2400" i="1" dirty="0" err="1" smtClean="0">
                <a:solidFill>
                  <a:srgbClr val="002060"/>
                </a:solidFill>
              </a:rPr>
              <a:t>Schjerning</a:t>
            </a:r>
            <a:r>
              <a:rPr lang="en-CA" sz="2400" i="1" dirty="0" smtClean="0">
                <a:solidFill>
                  <a:srgbClr val="002060"/>
                </a:solidFill>
              </a:rPr>
              <a:t>, Chief of Emergency Service, County of Lennox</a:t>
            </a:r>
            <a:endParaRPr lang="en-CA" sz="2400" dirty="0">
              <a:solidFill>
                <a:srgbClr val="002060"/>
              </a:solidFill>
            </a:endParaRPr>
          </a:p>
        </p:txBody>
      </p:sp>
    </p:spTree>
    <p:extLst>
      <p:ext uri="{BB962C8B-B14F-4D97-AF65-F5344CB8AC3E}">
        <p14:creationId xmlns:p14="http://schemas.microsoft.com/office/powerpoint/2010/main" val="2754070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Rectangle 5"/>
          <p:cNvSpPr>
            <a:spLocks noGrp="1" noChangeArrowheads="1"/>
          </p:cNvSpPr>
          <p:nvPr>
            <p:ph type="title"/>
          </p:nvPr>
        </p:nvSpPr>
        <p:spPr>
          <a:xfrm>
            <a:off x="0" y="115304"/>
            <a:ext cx="12024575" cy="1384301"/>
          </a:xfrm>
        </p:spPr>
        <p:txBody>
          <a:bodyPr>
            <a:normAutofit/>
          </a:bodyPr>
          <a:lstStyle/>
          <a:p>
            <a:pPr algn="ctr">
              <a:buClr>
                <a:schemeClr val="accent6">
                  <a:lumMod val="75000"/>
                </a:schemeClr>
              </a:buClr>
              <a:defRPr/>
            </a:pPr>
            <a:r>
              <a:rPr lang="en-US" sz="3600" dirty="0" smtClean="0">
                <a:solidFill>
                  <a:srgbClr val="7030A0"/>
                </a:solidFill>
              </a:rPr>
              <a:t>Option 1:  Meet the EMS on the </a:t>
            </a:r>
            <a:r>
              <a:rPr lang="en-US" sz="3600" dirty="0" err="1" smtClean="0">
                <a:solidFill>
                  <a:srgbClr val="7030A0"/>
                </a:solidFill>
              </a:rPr>
              <a:t>hwy</a:t>
            </a:r>
            <a:r>
              <a:rPr lang="en-US" sz="3600" dirty="0" smtClean="0">
                <a:solidFill>
                  <a:srgbClr val="7030A0"/>
                </a:solidFill>
              </a:rPr>
              <a:t> or road access side of lake</a:t>
            </a:r>
            <a:endParaRPr lang="en-CA" sz="3600" dirty="0">
              <a:solidFill>
                <a:srgbClr val="7030A0"/>
              </a:solidFill>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8803" y="1157709"/>
            <a:ext cx="3113756" cy="39515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18545" y="1096154"/>
            <a:ext cx="1067727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CA" altLang="en-US" sz="2000" dirty="0" smtClean="0"/>
              <a:t>Lake access cottagers have the following location options:</a:t>
            </a:r>
            <a:endParaRPr lang="en-CA" altLang="en-US" sz="2000" dirty="0"/>
          </a:p>
          <a:p>
            <a:pPr lvl="0"/>
            <a:endParaRPr lang="en-CA" altLang="en-US" sz="2000" dirty="0" smtClean="0">
              <a:ea typeface="Times New Roman" panose="02020603050405020304" pitchFamily="18" charset="0"/>
            </a:endParaRPr>
          </a:p>
          <a:p>
            <a:pPr marL="457200" indent="-457200">
              <a:buFont typeface="+mj-lt"/>
              <a:buAutoNum type="arabicPeriod"/>
            </a:pPr>
            <a:r>
              <a:rPr lang="en-CA" altLang="en-US" sz="2000" dirty="0" smtClean="0">
                <a:ea typeface="Times New Roman" panose="02020603050405020304" pitchFamily="18" charset="0"/>
              </a:rPr>
              <a:t>Find a ‘buddy’ with a </a:t>
            </a:r>
            <a:r>
              <a:rPr lang="en-CA" altLang="en-US" sz="2000" dirty="0" err="1" smtClean="0">
                <a:ea typeface="Times New Roman" panose="02020603050405020304" pitchFamily="18" charset="0"/>
              </a:rPr>
              <a:t>hwy</a:t>
            </a:r>
            <a:r>
              <a:rPr lang="en-CA" altLang="en-US" sz="2000" dirty="0" smtClean="0">
                <a:ea typeface="Times New Roman" panose="02020603050405020304" pitchFamily="18" charset="0"/>
              </a:rPr>
              <a:t> address</a:t>
            </a:r>
            <a:endParaRPr lang="en-CA" sz="2000" dirty="0"/>
          </a:p>
          <a:p>
            <a:pPr marL="914400" lvl="1" indent="-457200">
              <a:buFont typeface="Arial" panose="020B0604020202020204" pitchFamily="34" charset="0"/>
              <a:buChar char="•"/>
            </a:pPr>
            <a:r>
              <a:rPr lang="en-CA" sz="2000" dirty="0" smtClean="0"/>
              <a:t>Look for buddy:</a:t>
            </a:r>
          </a:p>
          <a:p>
            <a:pPr marL="1371600" lvl="2" indent="-457200">
              <a:buFont typeface="Arial" panose="020B0604020202020204" pitchFamily="34" charset="0"/>
              <a:buChar char="•"/>
            </a:pPr>
            <a:r>
              <a:rPr lang="en-CA" altLang="en-US" sz="2000" dirty="0" smtClean="0">
                <a:ea typeface="Times New Roman" panose="02020603050405020304" pitchFamily="18" charset="0"/>
              </a:rPr>
              <a:t>directly </a:t>
            </a:r>
            <a:r>
              <a:rPr lang="en-CA" altLang="en-US" sz="2000" dirty="0">
                <a:ea typeface="Times New Roman" panose="02020603050405020304" pitchFamily="18" charset="0"/>
              </a:rPr>
              <a:t>across from y</a:t>
            </a:r>
            <a:r>
              <a:rPr lang="en-CA" sz="2000" dirty="0"/>
              <a:t>our cottage as possible </a:t>
            </a:r>
            <a:endParaRPr lang="en-CA" sz="2000" dirty="0" smtClean="0"/>
          </a:p>
          <a:p>
            <a:pPr marL="1371600" lvl="2" indent="-457200">
              <a:buFont typeface="Arial" panose="020B0604020202020204" pitchFamily="34" charset="0"/>
              <a:buChar char="•"/>
            </a:pPr>
            <a:r>
              <a:rPr lang="en-CA" sz="2000" dirty="0" smtClean="0"/>
              <a:t>good </a:t>
            </a:r>
            <a:r>
              <a:rPr lang="en-CA" sz="2000" dirty="0"/>
              <a:t>access for </a:t>
            </a:r>
            <a:r>
              <a:rPr lang="en-CA" sz="2000" dirty="0" smtClean="0"/>
              <a:t>emergency vehicles</a:t>
            </a:r>
            <a:endParaRPr lang="en-CA" sz="1400" dirty="0" smtClean="0"/>
          </a:p>
          <a:p>
            <a:pPr marL="1085850" lvl="2" indent="-171450">
              <a:buFont typeface="Arial" panose="020B0604020202020204" pitchFamily="34" charset="0"/>
              <a:buChar char="•"/>
            </a:pPr>
            <a:r>
              <a:rPr lang="en-CA" sz="1400" dirty="0" smtClean="0"/>
              <a:t>Laneway must have solid surface with enough </a:t>
            </a:r>
            <a:r>
              <a:rPr lang="en-CA" sz="1400" dirty="0"/>
              <a:t>space to handle larger emergency </a:t>
            </a:r>
            <a:r>
              <a:rPr lang="en-CA" sz="1400" dirty="0" smtClean="0"/>
              <a:t>vehicles </a:t>
            </a:r>
          </a:p>
          <a:p>
            <a:pPr marL="1543050" lvl="3" indent="-171450">
              <a:buFont typeface="Arial" panose="020B0604020202020204" pitchFamily="34" charset="0"/>
              <a:buChar char="•"/>
            </a:pPr>
            <a:r>
              <a:rPr lang="en-CA" sz="1400" dirty="0" smtClean="0"/>
              <a:t>i.e. 12 </a:t>
            </a:r>
            <a:r>
              <a:rPr lang="en-CA" sz="1400" dirty="0"/>
              <a:t>feet wide with trees </a:t>
            </a:r>
            <a:r>
              <a:rPr lang="en-CA" sz="1400" dirty="0" smtClean="0"/>
              <a:t>trimmed </a:t>
            </a:r>
            <a:r>
              <a:rPr lang="en-CA" sz="1400" dirty="0"/>
              <a:t>up </a:t>
            </a:r>
            <a:r>
              <a:rPr lang="en-CA" sz="1400" dirty="0" smtClean="0"/>
              <a:t>to 12 </a:t>
            </a:r>
            <a:r>
              <a:rPr lang="en-CA" sz="1400" dirty="0"/>
              <a:t>feet </a:t>
            </a:r>
            <a:r>
              <a:rPr lang="en-CA" sz="1400" dirty="0" smtClean="0"/>
              <a:t>high &amp; enough </a:t>
            </a:r>
            <a:r>
              <a:rPr lang="en-CA" sz="1400" dirty="0"/>
              <a:t>area to turn vehicles </a:t>
            </a:r>
            <a:r>
              <a:rPr lang="en-CA" sz="1400" dirty="0" smtClean="0"/>
              <a:t>around  </a:t>
            </a:r>
          </a:p>
          <a:p>
            <a:pPr marL="1085850" lvl="2" indent="-171450">
              <a:buFont typeface="Arial" panose="020B0604020202020204" pitchFamily="34" charset="0"/>
              <a:buChar char="•"/>
            </a:pPr>
            <a:r>
              <a:rPr lang="en-CA" sz="1400" dirty="0" smtClean="0"/>
              <a:t>Ideally easy </a:t>
            </a:r>
            <a:r>
              <a:rPr lang="en-CA" sz="1400" dirty="0"/>
              <a:t>access to the </a:t>
            </a:r>
            <a:r>
              <a:rPr lang="en-CA" sz="1400" dirty="0" smtClean="0"/>
              <a:t>lakeshore</a:t>
            </a:r>
          </a:p>
          <a:p>
            <a:pPr marL="342900" lvl="0" indent="-342900">
              <a:buFont typeface="Arial" panose="020B0604020202020204" pitchFamily="34" charset="0"/>
              <a:buChar char="•"/>
            </a:pPr>
            <a:r>
              <a:rPr lang="en-CA" altLang="en-US" sz="2000" dirty="0" smtClean="0">
                <a:ea typeface="Times New Roman" panose="02020603050405020304" pitchFamily="18" charset="0"/>
              </a:rPr>
              <a:t>Meet </a:t>
            </a:r>
            <a:r>
              <a:rPr lang="en-CA" altLang="en-US" sz="2000" dirty="0">
                <a:ea typeface="Times New Roman" panose="02020603050405020304" pitchFamily="18" charset="0"/>
              </a:rPr>
              <a:t>the EMS at a landing dock</a:t>
            </a:r>
          </a:p>
          <a:p>
            <a:pPr marL="457200" indent="-457200">
              <a:buFont typeface="+mj-lt"/>
              <a:buAutoNum type="arabicPeriod"/>
            </a:pPr>
            <a:r>
              <a:rPr kumimoji="0" lang="en-CA" altLang="en-US" sz="2000" b="0" i="0" u="none" strike="noStrike" cap="none" normalizeH="0" baseline="0" dirty="0" smtClean="0">
                <a:ln>
                  <a:noFill/>
                </a:ln>
                <a:solidFill>
                  <a:schemeClr val="tx1"/>
                </a:solidFill>
                <a:effectLst/>
                <a:ea typeface="Times New Roman" panose="02020603050405020304" pitchFamily="18" charset="0"/>
              </a:rPr>
              <a:t>Brown's Camp:        61 </a:t>
            </a:r>
            <a:r>
              <a:rPr kumimoji="0" lang="en-CA" altLang="en-US" sz="2000" b="0" i="0" u="none" strike="noStrike" cap="none" normalizeH="0" baseline="0" dirty="0" err="1" smtClean="0">
                <a:ln>
                  <a:noFill/>
                </a:ln>
                <a:solidFill>
                  <a:schemeClr val="tx1"/>
                </a:solidFill>
                <a:effectLst/>
                <a:ea typeface="Times New Roman" panose="02020603050405020304" pitchFamily="18" charset="0"/>
              </a:rPr>
              <a:t>Addington</a:t>
            </a:r>
            <a:r>
              <a:rPr kumimoji="0" lang="en-CA" altLang="en-US" sz="2000" b="0" i="0" u="none" strike="noStrike" cap="none" normalizeH="0" baseline="0" dirty="0" smtClean="0">
                <a:ln>
                  <a:noFill/>
                </a:ln>
                <a:solidFill>
                  <a:schemeClr val="tx1"/>
                </a:solidFill>
                <a:effectLst/>
                <a:ea typeface="Times New Roman" panose="02020603050405020304" pitchFamily="18" charset="0"/>
              </a:rPr>
              <a:t> Road 5, RR# 1 </a:t>
            </a:r>
            <a:r>
              <a:rPr kumimoji="0" lang="en-CA" altLang="en-US" sz="2000" b="0" i="0" u="none" strike="noStrike" cap="none" normalizeH="0" baseline="0" dirty="0" err="1" smtClean="0">
                <a:ln>
                  <a:noFill/>
                </a:ln>
                <a:solidFill>
                  <a:schemeClr val="tx1"/>
                </a:solidFill>
                <a:effectLst/>
                <a:ea typeface="Times New Roman" panose="02020603050405020304" pitchFamily="18" charset="0"/>
              </a:rPr>
              <a:t>Cloyne</a:t>
            </a:r>
            <a:endParaRPr kumimoji="0" lang="en-CA" altLang="en-US" sz="2000" b="0" i="0" u="none" strike="noStrike" cap="none" normalizeH="0" baseline="0" dirty="0" smtClean="0">
              <a:ln>
                <a:noFill/>
              </a:ln>
              <a:solidFill>
                <a:schemeClr val="tx1"/>
              </a:solidFill>
              <a:effectLst/>
            </a:endParaRPr>
          </a:p>
          <a:p>
            <a:pPr marL="228600" indent="-228600">
              <a:buFont typeface="+mj-lt"/>
              <a:buAutoNum type="arabicPeriod"/>
            </a:pPr>
            <a:r>
              <a:rPr kumimoji="0" lang="en-CA" altLang="en-US" sz="2000" b="0" i="0" u="none" strike="noStrike" cap="none" normalizeH="0" baseline="0" dirty="0" smtClean="0">
                <a:ln>
                  <a:noFill/>
                </a:ln>
                <a:solidFill>
                  <a:schemeClr val="tx1"/>
                </a:solidFill>
                <a:effectLst/>
                <a:ea typeface="Times New Roman" panose="02020603050405020304" pitchFamily="18" charset="0"/>
              </a:rPr>
              <a:t>   Tapping's Landing: </a:t>
            </a:r>
            <a:r>
              <a:rPr kumimoji="0" lang="en-CA"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rPr>
              <a:t>371 North </a:t>
            </a:r>
            <a:r>
              <a:rPr kumimoji="0" lang="en-CA" altLang="en-US" sz="2000"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rPr>
              <a:t>Mazinaw</a:t>
            </a:r>
            <a:r>
              <a:rPr kumimoji="0" lang="en-CA" alt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rPr>
              <a:t> Heights Road</a:t>
            </a:r>
            <a:r>
              <a:rPr kumimoji="0" lang="en-CA" altLang="en-US" sz="2000" b="0" i="0" u="none" strike="noStrike" cap="none" normalizeH="0" baseline="0" dirty="0" smtClean="0">
                <a:ln>
                  <a:noFill/>
                </a:ln>
                <a:solidFill>
                  <a:schemeClr val="tx1"/>
                </a:solidFill>
                <a:effectLst/>
                <a:ea typeface="Times New Roman" panose="02020603050405020304" pitchFamily="18" charset="0"/>
              </a:rPr>
              <a:t>, </a:t>
            </a:r>
            <a:r>
              <a:rPr kumimoji="0" lang="en-CA" altLang="en-US" sz="2000" b="0" i="0" u="none" strike="noStrike" cap="none" normalizeH="0" baseline="0" dirty="0" err="1" smtClean="0">
                <a:ln>
                  <a:noFill/>
                </a:ln>
                <a:solidFill>
                  <a:schemeClr val="tx1"/>
                </a:solidFill>
                <a:effectLst/>
                <a:ea typeface="Times New Roman" panose="02020603050405020304" pitchFamily="18" charset="0"/>
              </a:rPr>
              <a:t>Cloyne</a:t>
            </a:r>
            <a:endParaRPr kumimoji="0" lang="en-CA" altLang="en-US" sz="2000" b="0" i="0" u="none" strike="noStrike" cap="none" normalizeH="0" baseline="0" dirty="0" smtClean="0">
              <a:ln>
                <a:noFill/>
              </a:ln>
              <a:solidFill>
                <a:schemeClr val="tx1"/>
              </a:solidFill>
              <a:effectLst/>
            </a:endParaRPr>
          </a:p>
          <a:p>
            <a:pPr marL="228600" indent="-228600">
              <a:buFont typeface="+mj-lt"/>
              <a:buAutoNum type="arabicPeriod"/>
            </a:pPr>
            <a:r>
              <a:rPr kumimoji="0" lang="en-CA" altLang="en-US" sz="2000" b="0" i="0" u="none" strike="noStrike" cap="none" normalizeH="0" baseline="0" dirty="0" smtClean="0">
                <a:ln>
                  <a:noFill/>
                </a:ln>
                <a:solidFill>
                  <a:schemeClr val="tx1"/>
                </a:solidFill>
                <a:effectLst/>
                <a:ea typeface="Times New Roman" panose="02020603050405020304" pitchFamily="18" charset="0"/>
              </a:rPr>
              <a:t>   Smarts Marina:    1018 Smart Road, </a:t>
            </a:r>
            <a:r>
              <a:rPr kumimoji="0" lang="en-CA" altLang="en-US" sz="2000" b="0" i="0" u="none" strike="noStrike" cap="none" normalizeH="0" baseline="0" dirty="0" err="1" smtClean="0">
                <a:ln>
                  <a:noFill/>
                </a:ln>
                <a:solidFill>
                  <a:schemeClr val="tx1"/>
                </a:solidFill>
                <a:effectLst/>
                <a:ea typeface="Times New Roman" panose="02020603050405020304" pitchFamily="18" charset="0"/>
              </a:rPr>
              <a:t>Cloyne</a:t>
            </a:r>
            <a:r>
              <a:rPr kumimoji="0" lang="en-CA" altLang="en-US" sz="2000" b="0" i="0" u="none" strike="noStrike" cap="none" normalizeH="0" baseline="0" dirty="0" smtClean="0">
                <a:ln>
                  <a:noFill/>
                </a:ln>
                <a:solidFill>
                  <a:schemeClr val="tx1"/>
                </a:solidFill>
                <a:effectLst/>
                <a:ea typeface="Times New Roman" panose="02020603050405020304" pitchFamily="18" charset="0"/>
              </a:rPr>
              <a:t>   </a:t>
            </a:r>
            <a:endParaRPr kumimoji="0" lang="en-CA"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600" b="0" i="1" u="none" strike="noStrike" cap="none" normalizeH="0" baseline="0" dirty="0" smtClean="0">
              <a:ln>
                <a:noFill/>
              </a:ln>
              <a:solidFill>
                <a:srgbClr val="FF0000"/>
              </a:solidFill>
              <a:effectLst/>
              <a:ea typeface="Times New Roman" panose="02020603050405020304" pitchFamily="18" charset="0"/>
            </a:endParaRPr>
          </a:p>
          <a:p>
            <a:pPr marL="0" lvl="1"/>
            <a:r>
              <a:rPr lang="en-CA" altLang="en-US" sz="1600" dirty="0"/>
              <a:t>Note: EMS must have a 911 address to be directed </a:t>
            </a:r>
            <a:r>
              <a:rPr lang="en-CA" altLang="en-US" sz="1600" dirty="0" smtClean="0"/>
              <a:t>to. </a:t>
            </a:r>
          </a:p>
          <a:p>
            <a:pPr marL="0" lvl="1"/>
            <a:r>
              <a:rPr lang="en-CA" sz="2000" dirty="0" smtClean="0"/>
              <a:t>*** </a:t>
            </a:r>
            <a:r>
              <a:rPr lang="en-CA" sz="2000" dirty="0"/>
              <a:t>water access persons should know the 911 address of their “buddy</a:t>
            </a:r>
            <a:r>
              <a:rPr lang="en-CA" sz="2000" dirty="0" smtClean="0"/>
              <a:t>” or landing dock</a:t>
            </a:r>
            <a:endParaRPr lang="en-CA" sz="2000" dirty="0"/>
          </a:p>
          <a:p>
            <a:endParaRPr lang="en-CA" altLang="en-US" sz="1600" dirty="0"/>
          </a:p>
          <a:p>
            <a:pPr lvl="0"/>
            <a:r>
              <a:rPr kumimoji="0" lang="en-CA" altLang="en-US" sz="1600" b="0" i="1" u="none" strike="noStrike" cap="none" normalizeH="0" baseline="0" dirty="0" smtClean="0">
                <a:ln>
                  <a:noFill/>
                </a:ln>
                <a:solidFill>
                  <a:srgbClr val="FF0000"/>
                </a:solidFill>
                <a:effectLst/>
                <a:ea typeface="Times New Roman" panose="02020603050405020304" pitchFamily="18" charset="0"/>
              </a:rPr>
              <a:t>Recommend you add all 3 locations in the inside flap of</a:t>
            </a:r>
            <a:r>
              <a:rPr kumimoji="0" lang="en-CA" altLang="en-US" sz="1600" b="0" i="1" u="none" strike="noStrike" cap="none" normalizeH="0" dirty="0" smtClean="0">
                <a:ln>
                  <a:noFill/>
                </a:ln>
                <a:solidFill>
                  <a:srgbClr val="FF0000"/>
                </a:solidFill>
                <a:effectLst/>
                <a:ea typeface="Times New Roman" panose="02020603050405020304" pitchFamily="18" charset="0"/>
              </a:rPr>
              <a:t> your directory or put it on the fridge! </a:t>
            </a:r>
          </a:p>
          <a:p>
            <a:pPr lvl="0"/>
            <a:r>
              <a:rPr lang="en-CA" altLang="en-US" sz="1600" i="1" dirty="0" smtClean="0">
                <a:solidFill>
                  <a:srgbClr val="FF0000"/>
                </a:solidFill>
                <a:ea typeface="Times New Roman" panose="02020603050405020304" pitchFamily="18" charset="0"/>
              </a:rPr>
              <a:t>Please </a:t>
            </a:r>
            <a:r>
              <a:rPr lang="en-CA" altLang="en-US" sz="1600" i="1" dirty="0">
                <a:solidFill>
                  <a:srgbClr val="FF0000"/>
                </a:solidFill>
                <a:ea typeface="Times New Roman" panose="02020603050405020304" pitchFamily="18" charset="0"/>
              </a:rPr>
              <a:t>note that the public dock at Tapping’s landing does not have a 911 number in our MPOA directory.  Please open it up to map D and add it yourself. </a:t>
            </a:r>
            <a:endParaRPr kumimoji="0" lang="en-CA" altLang="en-US" sz="2000" b="0" i="0" u="none" strike="noStrike" cap="none" normalizeH="0" baseline="0" dirty="0" smtClean="0">
              <a:ln>
                <a:noFill/>
              </a:ln>
              <a:solidFill>
                <a:schemeClr val="tx1"/>
              </a:solidFill>
              <a:effectLst/>
              <a:ea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CA"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649408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7" name="Rectangle 5"/>
          <p:cNvSpPr>
            <a:spLocks noGrp="1" noChangeArrowheads="1"/>
          </p:cNvSpPr>
          <p:nvPr>
            <p:ph type="title"/>
          </p:nvPr>
        </p:nvSpPr>
        <p:spPr>
          <a:xfrm>
            <a:off x="0" y="-177800"/>
            <a:ext cx="12024575" cy="1384301"/>
          </a:xfrm>
        </p:spPr>
        <p:txBody>
          <a:bodyPr>
            <a:normAutofit/>
          </a:bodyPr>
          <a:lstStyle/>
          <a:p>
            <a:pPr algn="ctr">
              <a:buClr>
                <a:schemeClr val="accent6">
                  <a:lumMod val="75000"/>
                </a:schemeClr>
              </a:buClr>
              <a:defRPr/>
            </a:pPr>
            <a:r>
              <a:rPr lang="en-US" sz="3600" dirty="0" smtClean="0">
                <a:solidFill>
                  <a:srgbClr val="7030A0"/>
                </a:solidFill>
              </a:rPr>
              <a:t>Option 2 &amp; 3:  Fire </a:t>
            </a:r>
            <a:r>
              <a:rPr lang="en-US" sz="3600" dirty="0" err="1" smtClean="0">
                <a:solidFill>
                  <a:srgbClr val="7030A0"/>
                </a:solidFill>
              </a:rPr>
              <a:t>Dept</a:t>
            </a:r>
            <a:r>
              <a:rPr lang="en-US" sz="3600" dirty="0" smtClean="0">
                <a:solidFill>
                  <a:srgbClr val="7030A0"/>
                </a:solidFill>
              </a:rPr>
              <a:t> and/or EMS come to the emergency </a:t>
            </a:r>
            <a:endParaRPr lang="en-CA" sz="3600" dirty="0">
              <a:solidFill>
                <a:srgbClr val="7030A0"/>
              </a:solidFill>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4" name="Rectangle 3"/>
          <p:cNvSpPr>
            <a:spLocks noChangeArrowheads="1"/>
          </p:cNvSpPr>
          <p:nvPr/>
        </p:nvSpPr>
        <p:spPr bwMode="auto">
          <a:xfrm>
            <a:off x="228748" y="806391"/>
            <a:ext cx="1122665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en-CA" altLang="en-US" sz="2000" dirty="0" smtClean="0"/>
              <a:t>Option 2:  EMS / Fire </a:t>
            </a:r>
            <a:r>
              <a:rPr lang="en-CA" altLang="en-US" sz="2000" dirty="0" err="1" smtClean="0"/>
              <a:t>Dept</a:t>
            </a:r>
            <a:r>
              <a:rPr lang="en-CA" altLang="en-US" sz="2000" dirty="0" smtClean="0"/>
              <a:t> come across in the Fire Department’s boat</a:t>
            </a:r>
          </a:p>
          <a:p>
            <a:pPr marL="628650" lvl="1" indent="-171450">
              <a:buFont typeface="Arial" panose="020B0604020202020204" pitchFamily="34" charset="0"/>
              <a:buChar char="•"/>
            </a:pPr>
            <a:r>
              <a:rPr lang="en-CA" altLang="en-US" sz="2000" dirty="0" smtClean="0"/>
              <a:t>Ensure your 911 number is visible</a:t>
            </a:r>
          </a:p>
          <a:p>
            <a:pPr marL="171450" indent="-171450">
              <a:buFont typeface="Arial" panose="020B0604020202020204" pitchFamily="34" charset="0"/>
              <a:buChar char="•"/>
            </a:pPr>
            <a:r>
              <a:rPr lang="en-CA" altLang="en-US" sz="2000" dirty="0" smtClean="0"/>
              <a:t>Option 3:  Fire </a:t>
            </a:r>
            <a:r>
              <a:rPr lang="en-CA" altLang="en-US" sz="2000" dirty="0" err="1" smtClean="0"/>
              <a:t>Dept</a:t>
            </a:r>
            <a:r>
              <a:rPr lang="en-CA" altLang="en-US" sz="2000" dirty="0" smtClean="0"/>
              <a:t> come across in your boat</a:t>
            </a:r>
          </a:p>
          <a:p>
            <a:pPr marL="628650" lvl="1" indent="-171450">
              <a:buFont typeface="Arial" panose="020B0604020202020204" pitchFamily="34" charset="0"/>
              <a:buChar char="•"/>
            </a:pPr>
            <a:r>
              <a:rPr lang="en-CA" altLang="en-US" sz="2000" dirty="0" smtClean="0"/>
              <a:t>Meet EMS on </a:t>
            </a:r>
            <a:r>
              <a:rPr lang="en-CA" altLang="en-US" sz="2000" dirty="0" err="1" smtClean="0"/>
              <a:t>hwy</a:t>
            </a:r>
            <a:r>
              <a:rPr lang="en-CA" altLang="en-US" sz="2000" dirty="0" smtClean="0"/>
              <a:t> or road side at an arranged 911 location</a:t>
            </a:r>
          </a:p>
          <a:p>
            <a:pPr marL="1085850" lvl="2" indent="-171450">
              <a:buFont typeface="Arial" panose="020B0604020202020204" pitchFamily="34" charset="0"/>
              <a:buChar char="•"/>
            </a:pPr>
            <a:r>
              <a:rPr lang="en-CA" altLang="en-US" sz="2000" dirty="0" smtClean="0"/>
              <a:t>You need to know the 911 location you want to meet at. Have it as part of your plan!</a:t>
            </a:r>
          </a:p>
          <a:p>
            <a:pPr marL="628650" lvl="1" indent="-171450">
              <a:buFont typeface="Arial" panose="020B0604020202020204" pitchFamily="34" charset="0"/>
              <a:buChar char="•"/>
            </a:pPr>
            <a:r>
              <a:rPr lang="en-CA" altLang="en-US" sz="2000" dirty="0" smtClean="0"/>
              <a:t>T</a:t>
            </a:r>
            <a:r>
              <a:rPr lang="en-CA" sz="2000" dirty="0" smtClean="0"/>
              <a:t>ransport </a:t>
            </a:r>
            <a:r>
              <a:rPr lang="en-CA" sz="2000" dirty="0"/>
              <a:t>them to the emergency with a safe boat. </a:t>
            </a:r>
            <a:endParaRPr lang="en-CA" sz="2000" dirty="0" smtClean="0"/>
          </a:p>
          <a:p>
            <a:pPr marL="1085850" lvl="2" indent="-171450">
              <a:buFont typeface="Arial" panose="020B0604020202020204" pitchFamily="34" charset="0"/>
              <a:buChar char="•"/>
            </a:pPr>
            <a:r>
              <a:rPr lang="en-CA" sz="2000" dirty="0" smtClean="0"/>
              <a:t>safe </a:t>
            </a:r>
            <a:r>
              <a:rPr lang="en-CA" sz="2000" dirty="0"/>
              <a:t>boat </a:t>
            </a:r>
            <a:r>
              <a:rPr lang="en-CA" sz="2000" dirty="0" smtClean="0"/>
              <a:t>meets </a:t>
            </a:r>
            <a:r>
              <a:rPr lang="en-CA" sz="2000" dirty="0"/>
              <a:t>the Canada Shipping Act – “Small Vessel Regulations” </a:t>
            </a:r>
            <a:endParaRPr lang="en-CA" sz="2000" dirty="0" smtClean="0"/>
          </a:p>
          <a:p>
            <a:pPr marL="1085850" lvl="2" indent="-171450">
              <a:buFont typeface="Arial" panose="020B0604020202020204" pitchFamily="34" charset="0"/>
              <a:buChar char="•"/>
            </a:pPr>
            <a:r>
              <a:rPr lang="en-CA" sz="2000" dirty="0" smtClean="0"/>
              <a:t>enough </a:t>
            </a:r>
            <a:r>
              <a:rPr lang="en-CA" sz="2000" dirty="0"/>
              <a:t>life jackets for the persons to be </a:t>
            </a:r>
            <a:r>
              <a:rPr lang="en-CA" sz="2000" dirty="0" smtClean="0"/>
              <a:t>transported</a:t>
            </a:r>
          </a:p>
          <a:p>
            <a:pPr marL="1085850" lvl="2" indent="-171450">
              <a:buFont typeface="Arial" panose="020B0604020202020204" pitchFamily="34" charset="0"/>
              <a:buChar char="•"/>
            </a:pPr>
            <a:r>
              <a:rPr lang="en-CA" sz="2000" dirty="0" smtClean="0"/>
              <a:t>proper </a:t>
            </a:r>
            <a:r>
              <a:rPr lang="en-CA" sz="2000" dirty="0"/>
              <a:t>navigational lights </a:t>
            </a:r>
            <a:r>
              <a:rPr lang="en-CA" sz="2000" dirty="0" smtClean="0"/>
              <a:t>if dark</a:t>
            </a:r>
          </a:p>
          <a:p>
            <a:pPr marL="1085850" lvl="2" indent="-171450">
              <a:buFont typeface="Arial" panose="020B0604020202020204" pitchFamily="34" charset="0"/>
              <a:buChar char="•"/>
            </a:pPr>
            <a:r>
              <a:rPr lang="en-CA" sz="2000" dirty="0" smtClean="0"/>
              <a:t>operator knows </a:t>
            </a:r>
            <a:r>
              <a:rPr lang="en-CA" sz="2000" dirty="0"/>
              <a:t>their way around the lake (body of water) </a:t>
            </a:r>
            <a:r>
              <a:rPr lang="en-CA" sz="2000" dirty="0" smtClean="0"/>
              <a:t>(in </a:t>
            </a:r>
            <a:r>
              <a:rPr lang="en-CA" sz="2000" dirty="0"/>
              <a:t>the </a:t>
            </a:r>
            <a:r>
              <a:rPr lang="en-CA" sz="2000" dirty="0" smtClean="0"/>
              <a:t>dark)</a:t>
            </a:r>
          </a:p>
          <a:p>
            <a:pPr marL="1085850" lvl="2" indent="-171450">
              <a:buFont typeface="Arial" panose="020B0604020202020204" pitchFamily="34" charset="0"/>
              <a:buChar char="•"/>
            </a:pPr>
            <a:r>
              <a:rPr lang="en-CA" sz="2000" dirty="0" smtClean="0"/>
              <a:t>Fast than option 2</a:t>
            </a:r>
          </a:p>
          <a:p>
            <a:pPr marL="1085850" lvl="2" indent="-171450">
              <a:buFont typeface="Arial" panose="020B0604020202020204" pitchFamily="34" charset="0"/>
              <a:buChar char="•"/>
            </a:pPr>
            <a:endParaRPr lang="en-CA" sz="2000" dirty="0" smtClean="0"/>
          </a:p>
          <a:p>
            <a:pPr lvl="2"/>
            <a:r>
              <a:rPr lang="en-CA" sz="2000" dirty="0" smtClean="0"/>
              <a:t>* EMS will not do option 3; </a:t>
            </a:r>
            <a:r>
              <a:rPr lang="en-CA" sz="2000" i="1" dirty="0"/>
              <a:t>The EMS </a:t>
            </a:r>
            <a:r>
              <a:rPr lang="en-CA" sz="2000" i="1" dirty="0" smtClean="0"/>
              <a:t>will </a:t>
            </a:r>
            <a:r>
              <a:rPr lang="en-CA" sz="2000" i="1" dirty="0"/>
              <a:t>only go in a fire boat to access a </a:t>
            </a:r>
            <a:r>
              <a:rPr lang="en-CA" sz="2000" i="1" dirty="0" smtClean="0"/>
              <a:t>patient</a:t>
            </a:r>
            <a:endParaRPr lang="en-CA" sz="2000" dirty="0"/>
          </a:p>
          <a:p>
            <a:pPr lvl="2"/>
            <a:r>
              <a:rPr lang="en-CA" sz="2000" dirty="0" smtClean="0"/>
              <a:t>* Fire department will go in private boat until they get their boat there</a:t>
            </a:r>
          </a:p>
          <a:p>
            <a:pPr marL="1543050" lvl="3" indent="-171450">
              <a:buFont typeface="Arial" panose="020B0604020202020204" pitchFamily="34" charset="0"/>
              <a:buChar char="•"/>
            </a:pPr>
            <a:r>
              <a:rPr lang="en-CA" sz="2000" dirty="0" smtClean="0"/>
              <a:t> under review with township</a:t>
            </a:r>
          </a:p>
          <a:p>
            <a:pPr marL="628650" lvl="1" indent="-171450">
              <a:buFont typeface="Arial" panose="020B0604020202020204" pitchFamily="34" charset="0"/>
              <a:buChar char="•"/>
            </a:pPr>
            <a:endParaRPr lang="en-CA" sz="2000" dirty="0"/>
          </a:p>
          <a:p>
            <a:pPr lvl="1"/>
            <a:r>
              <a:rPr lang="en-CA" sz="1600" i="1" dirty="0" smtClean="0">
                <a:solidFill>
                  <a:srgbClr val="FF0000"/>
                </a:solidFill>
              </a:rPr>
              <a:t>Please note: </a:t>
            </a:r>
            <a:r>
              <a:rPr lang="en-CA" sz="1600" i="1" dirty="0">
                <a:solidFill>
                  <a:srgbClr val="FF0000"/>
                </a:solidFill>
              </a:rPr>
              <a:t>that the emergency responders therefore the municipalities will assume no responsibility for damage to privately owned boats</a:t>
            </a:r>
            <a:r>
              <a:rPr lang="en-CA" sz="1600" i="1" dirty="0" smtClean="0">
                <a:solidFill>
                  <a:srgbClr val="FF0000"/>
                </a:solidFill>
              </a:rPr>
              <a:t>.</a:t>
            </a:r>
          </a:p>
        </p:txBody>
      </p:sp>
    </p:spTree>
    <p:extLst>
      <p:ext uri="{BB962C8B-B14F-4D97-AF65-F5344CB8AC3E}">
        <p14:creationId xmlns:p14="http://schemas.microsoft.com/office/powerpoint/2010/main" val="1130733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15546</TotalTime>
  <Words>1397</Words>
  <Application>Microsoft Office PowerPoint</Application>
  <PresentationFormat>Widescreen</PresentationFormat>
  <Paragraphs>104</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Option 1:  Meet the EMS on the hwy or road access side of lake</vt:lpstr>
      <vt:lpstr>Option 2 &amp; 3:  Fire Dept and/or EMS come to the emergency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Fence ideas</dc:title>
  <dc:creator>Fran</dc:creator>
  <cp:lastModifiedBy>Fran</cp:lastModifiedBy>
  <cp:revision>171</cp:revision>
  <dcterms:created xsi:type="dcterms:W3CDTF">2013-04-17T16:11:05Z</dcterms:created>
  <dcterms:modified xsi:type="dcterms:W3CDTF">2015-06-26T23:54:04Z</dcterms:modified>
</cp:coreProperties>
</file>