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20"/>
  </p:notesMasterIdLst>
  <p:handoutMasterIdLst>
    <p:handoutMasterId r:id="rId21"/>
  </p:handoutMasterIdLst>
  <p:sldIdLst>
    <p:sldId id="302" r:id="rId2"/>
    <p:sldId id="304" r:id="rId3"/>
    <p:sldId id="288" r:id="rId4"/>
    <p:sldId id="305" r:id="rId5"/>
    <p:sldId id="327" r:id="rId6"/>
    <p:sldId id="329" r:id="rId7"/>
    <p:sldId id="330" r:id="rId8"/>
    <p:sldId id="331" r:id="rId9"/>
    <p:sldId id="332" r:id="rId10"/>
    <p:sldId id="333" r:id="rId11"/>
    <p:sldId id="335" r:id="rId12"/>
    <p:sldId id="318" r:id="rId13"/>
    <p:sldId id="334" r:id="rId14"/>
    <p:sldId id="326" r:id="rId15"/>
    <p:sldId id="308" r:id="rId16"/>
    <p:sldId id="325" r:id="rId17"/>
    <p:sldId id="315" r:id="rId18"/>
    <p:sldId id="300" r:id="rId19"/>
  </p:sldIdLst>
  <p:sldSz cx="9144000" cy="6858000" type="screen4x3"/>
  <p:notesSz cx="9372600" cy="7086600"/>
  <p:defaultTextStyle>
    <a:defPPr>
      <a:defRPr lang="en-US"/>
    </a:defPPr>
    <a:lvl1pPr algn="l" rtl="0" eaLnBrk="0" fontAlgn="base" hangingPunct="0">
      <a:spcBef>
        <a:spcPct val="0"/>
      </a:spcBef>
      <a:spcAft>
        <a:spcPct val="0"/>
      </a:spcAft>
      <a:defRPr sz="4400" b="1" kern="1200">
        <a:solidFill>
          <a:schemeClr val="bg2"/>
        </a:solidFill>
        <a:latin typeface="Tahoma" panose="020B0604030504040204" pitchFamily="34" charset="0"/>
        <a:ea typeface="+mn-ea"/>
        <a:cs typeface="+mn-cs"/>
      </a:defRPr>
    </a:lvl1pPr>
    <a:lvl2pPr marL="457200" algn="l" rtl="0" eaLnBrk="0" fontAlgn="base" hangingPunct="0">
      <a:spcBef>
        <a:spcPct val="0"/>
      </a:spcBef>
      <a:spcAft>
        <a:spcPct val="0"/>
      </a:spcAft>
      <a:defRPr sz="4400" b="1" kern="1200">
        <a:solidFill>
          <a:schemeClr val="bg2"/>
        </a:solidFill>
        <a:latin typeface="Tahoma" panose="020B0604030504040204" pitchFamily="34" charset="0"/>
        <a:ea typeface="+mn-ea"/>
        <a:cs typeface="+mn-cs"/>
      </a:defRPr>
    </a:lvl2pPr>
    <a:lvl3pPr marL="914400" algn="l" rtl="0" eaLnBrk="0" fontAlgn="base" hangingPunct="0">
      <a:spcBef>
        <a:spcPct val="0"/>
      </a:spcBef>
      <a:spcAft>
        <a:spcPct val="0"/>
      </a:spcAft>
      <a:defRPr sz="4400" b="1" kern="1200">
        <a:solidFill>
          <a:schemeClr val="bg2"/>
        </a:solidFill>
        <a:latin typeface="Tahoma" panose="020B0604030504040204" pitchFamily="34" charset="0"/>
        <a:ea typeface="+mn-ea"/>
        <a:cs typeface="+mn-cs"/>
      </a:defRPr>
    </a:lvl3pPr>
    <a:lvl4pPr marL="1371600" algn="l" rtl="0" eaLnBrk="0" fontAlgn="base" hangingPunct="0">
      <a:spcBef>
        <a:spcPct val="0"/>
      </a:spcBef>
      <a:spcAft>
        <a:spcPct val="0"/>
      </a:spcAft>
      <a:defRPr sz="4400" b="1" kern="1200">
        <a:solidFill>
          <a:schemeClr val="bg2"/>
        </a:solidFill>
        <a:latin typeface="Tahoma" panose="020B0604030504040204" pitchFamily="34" charset="0"/>
        <a:ea typeface="+mn-ea"/>
        <a:cs typeface="+mn-cs"/>
      </a:defRPr>
    </a:lvl4pPr>
    <a:lvl5pPr marL="1828800" algn="l" rtl="0" eaLnBrk="0" fontAlgn="base" hangingPunct="0">
      <a:spcBef>
        <a:spcPct val="0"/>
      </a:spcBef>
      <a:spcAft>
        <a:spcPct val="0"/>
      </a:spcAft>
      <a:defRPr sz="4400" b="1" kern="1200">
        <a:solidFill>
          <a:schemeClr val="bg2"/>
        </a:solidFill>
        <a:latin typeface="Tahoma" panose="020B0604030504040204" pitchFamily="34" charset="0"/>
        <a:ea typeface="+mn-ea"/>
        <a:cs typeface="+mn-cs"/>
      </a:defRPr>
    </a:lvl5pPr>
    <a:lvl6pPr marL="2286000" algn="l" defTabSz="914400" rtl="0" eaLnBrk="1" latinLnBrk="0" hangingPunct="1">
      <a:defRPr sz="4400" b="1" kern="1200">
        <a:solidFill>
          <a:schemeClr val="bg2"/>
        </a:solidFill>
        <a:latin typeface="Tahoma" panose="020B0604030504040204" pitchFamily="34" charset="0"/>
        <a:ea typeface="+mn-ea"/>
        <a:cs typeface="+mn-cs"/>
      </a:defRPr>
    </a:lvl6pPr>
    <a:lvl7pPr marL="2743200" algn="l" defTabSz="914400" rtl="0" eaLnBrk="1" latinLnBrk="0" hangingPunct="1">
      <a:defRPr sz="4400" b="1" kern="1200">
        <a:solidFill>
          <a:schemeClr val="bg2"/>
        </a:solidFill>
        <a:latin typeface="Tahoma" panose="020B0604030504040204" pitchFamily="34" charset="0"/>
        <a:ea typeface="+mn-ea"/>
        <a:cs typeface="+mn-cs"/>
      </a:defRPr>
    </a:lvl7pPr>
    <a:lvl8pPr marL="3200400" algn="l" defTabSz="914400" rtl="0" eaLnBrk="1" latinLnBrk="0" hangingPunct="1">
      <a:defRPr sz="4400" b="1" kern="1200">
        <a:solidFill>
          <a:schemeClr val="bg2"/>
        </a:solidFill>
        <a:latin typeface="Tahoma" panose="020B0604030504040204" pitchFamily="34" charset="0"/>
        <a:ea typeface="+mn-ea"/>
        <a:cs typeface="+mn-cs"/>
      </a:defRPr>
    </a:lvl8pPr>
    <a:lvl9pPr marL="3657600" algn="l" defTabSz="914400" rtl="0" eaLnBrk="1" latinLnBrk="0" hangingPunct="1">
      <a:defRPr sz="4400" b="1" kern="1200">
        <a:solidFill>
          <a:schemeClr val="bg2"/>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D1CBD1"/>
    <a:srgbClr val="FF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1" autoAdjust="0"/>
    <p:restoredTop sz="94434" autoAdjust="0"/>
  </p:normalViewPr>
  <p:slideViewPr>
    <p:cSldViewPr>
      <p:cViewPr varScale="1">
        <p:scale>
          <a:sx n="71" d="100"/>
          <a:sy n="71" d="100"/>
        </p:scale>
        <p:origin x="14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061460" cy="3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CA"/>
          </a:p>
        </p:txBody>
      </p:sp>
      <p:sp>
        <p:nvSpPr>
          <p:cNvPr id="102403" name="Rectangle 3"/>
          <p:cNvSpPr>
            <a:spLocks noGrp="1" noChangeArrowheads="1"/>
          </p:cNvSpPr>
          <p:nvPr>
            <p:ph type="dt" sz="quarter" idx="1"/>
          </p:nvPr>
        </p:nvSpPr>
        <p:spPr bwMode="auto">
          <a:xfrm>
            <a:off x="5308971" y="0"/>
            <a:ext cx="4061460" cy="3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effectLst/>
                <a:latin typeface="Arial" charset="0"/>
              </a:defRPr>
            </a:lvl1pPr>
          </a:lstStyle>
          <a:p>
            <a:pPr>
              <a:defRPr/>
            </a:pPr>
            <a:endParaRPr lang="en-CA"/>
          </a:p>
        </p:txBody>
      </p:sp>
      <p:sp>
        <p:nvSpPr>
          <p:cNvPr id="102404" name="Rectangle 4"/>
          <p:cNvSpPr>
            <a:spLocks noGrp="1" noChangeArrowheads="1"/>
          </p:cNvSpPr>
          <p:nvPr>
            <p:ph type="ftr" sz="quarter" idx="2"/>
          </p:nvPr>
        </p:nvSpPr>
        <p:spPr bwMode="auto">
          <a:xfrm>
            <a:off x="0" y="6731041"/>
            <a:ext cx="4061460" cy="3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effectLst/>
                <a:latin typeface="Arial" charset="0"/>
              </a:defRPr>
            </a:lvl1pPr>
          </a:lstStyle>
          <a:p>
            <a:pPr>
              <a:defRPr/>
            </a:pPr>
            <a:endParaRPr lang="en-CA"/>
          </a:p>
        </p:txBody>
      </p:sp>
      <p:sp>
        <p:nvSpPr>
          <p:cNvPr id="102405" name="Rectangle 5"/>
          <p:cNvSpPr>
            <a:spLocks noGrp="1" noChangeArrowheads="1"/>
          </p:cNvSpPr>
          <p:nvPr>
            <p:ph type="sldNum" sz="quarter" idx="3"/>
          </p:nvPr>
        </p:nvSpPr>
        <p:spPr bwMode="auto">
          <a:xfrm>
            <a:off x="5308971" y="6731041"/>
            <a:ext cx="4061460" cy="35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panose="020B0604020202020204" pitchFamily="34" charset="0"/>
              </a:defRPr>
            </a:lvl1pPr>
          </a:lstStyle>
          <a:p>
            <a:pPr>
              <a:defRPr/>
            </a:pPr>
            <a:fld id="{EB6F12B9-1992-4CAA-A0EA-2CE6FBF73519}" type="slidenum">
              <a:rPr lang="en-CA" altLang="en-US"/>
              <a:pPr>
                <a:defRPr/>
              </a:pPr>
              <a:t>‹#›</a:t>
            </a:fld>
            <a:endParaRPr lang="en-CA" altLang="en-US"/>
          </a:p>
        </p:txBody>
      </p:sp>
    </p:spTree>
    <p:extLst>
      <p:ext uri="{BB962C8B-B14F-4D97-AF65-F5344CB8AC3E}">
        <p14:creationId xmlns:p14="http://schemas.microsoft.com/office/powerpoint/2010/main" val="13023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1460" cy="35433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5308971" y="0"/>
            <a:ext cx="4061460" cy="354330"/>
          </a:xfrm>
          <a:prstGeom prst="rect">
            <a:avLst/>
          </a:prstGeom>
        </p:spPr>
        <p:txBody>
          <a:bodyPr vert="horz" lIns="91440" tIns="45720" rIns="91440" bIns="45720" rtlCol="0"/>
          <a:lstStyle>
            <a:lvl1pPr algn="r">
              <a:defRPr sz="1200"/>
            </a:lvl1pPr>
          </a:lstStyle>
          <a:p>
            <a:pPr>
              <a:defRPr/>
            </a:pPr>
            <a:fld id="{0AA1FF92-23BA-4BF2-8B56-5B633BBA9FFF}" type="datetimeFigureOut">
              <a:rPr lang="en-CA"/>
              <a:pPr>
                <a:defRPr/>
              </a:pPr>
              <a:t>29/06/2017</a:t>
            </a:fld>
            <a:endParaRPr lang="en-CA" dirty="0"/>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937260" y="3366135"/>
            <a:ext cx="7498080" cy="318897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731041"/>
            <a:ext cx="4061460" cy="35433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5308971" y="6731041"/>
            <a:ext cx="4061460" cy="35433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C9FBE18-3CAD-478A-A8F4-DD3BF370C240}" type="slidenum">
              <a:rPr lang="en-CA" altLang="en-US"/>
              <a:pPr>
                <a:defRPr/>
              </a:pPr>
              <a:t>‹#›</a:t>
            </a:fld>
            <a:endParaRPr lang="en-CA" altLang="en-US"/>
          </a:p>
        </p:txBody>
      </p:sp>
    </p:spTree>
    <p:extLst>
      <p:ext uri="{BB962C8B-B14F-4D97-AF65-F5344CB8AC3E}">
        <p14:creationId xmlns:p14="http://schemas.microsoft.com/office/powerpoint/2010/main" val="21004095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t>1. 1879 (to</a:t>
            </a:r>
            <a:r>
              <a:rPr lang="en-CA" sz="1200" baseline="0" dirty="0" smtClean="0"/>
              <a:t> celebrate the country’s confederation, which happened in 1867</a:t>
            </a:r>
            <a:endParaRPr lang="en-CA" sz="1200" dirty="0" smtClean="0"/>
          </a:p>
          <a:p>
            <a:r>
              <a:rPr lang="en-CA" sz="1200" dirty="0" smtClean="0"/>
              <a:t>2. The CN Tower was the world’s tallest</a:t>
            </a:r>
            <a:r>
              <a:rPr lang="en-CA" sz="1200" baseline="0" dirty="0" smtClean="0"/>
              <a:t> free standing structure until 2007 (building in Dubai)</a:t>
            </a:r>
          </a:p>
          <a:p>
            <a:r>
              <a:rPr lang="en-CA" sz="1200" baseline="0" dirty="0" smtClean="0"/>
              <a:t>3. C</a:t>
            </a:r>
          </a:p>
          <a:p>
            <a:r>
              <a:rPr lang="en-CA" sz="1200" baseline="0" dirty="0" smtClean="0"/>
              <a:t>4. 1950 or 1960.  The Inuit were qualified to vote in 1650 in federal elections but were unable to as they lived in remote isolated communities.  In 1962, ballot boxes were placed in their communities and they began to vote.</a:t>
            </a:r>
          </a:p>
          <a:p>
            <a:r>
              <a:rPr lang="en-CA" sz="1200" baseline="0" dirty="0" smtClean="0"/>
              <a:t>5. </a:t>
            </a:r>
            <a:r>
              <a:rPr lang="en-CA" sz="1200" baseline="0" dirty="0" err="1" smtClean="0"/>
              <a:t>Bytown</a:t>
            </a:r>
            <a:r>
              <a:rPr lang="en-CA" sz="1200" baseline="0" dirty="0" smtClean="0"/>
              <a:t> after Colonel John By, who headquartered there while building the Rideau Canal to connect Ottawa River with Lake Ontario</a:t>
            </a:r>
          </a:p>
          <a:p>
            <a:r>
              <a:rPr lang="en-CA" sz="1200" baseline="0" dirty="0" smtClean="0"/>
              <a:t>6. </a:t>
            </a:r>
            <a:r>
              <a:rPr lang="en-CA" sz="1200" dirty="0" smtClean="0"/>
              <a:t>The only official bilingual province in Canada is New Brunswick, and Quebec is the only all-French province. Since Canada is a bilingual nation, however, each province provides its people with French schools, French courts, and French federal government services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aseline="0" dirty="0" smtClean="0"/>
              <a:t>7. Canada’s flag became official on </a:t>
            </a:r>
            <a:r>
              <a:rPr lang="en-CA" sz="1200" baseline="0" dirty="0" err="1" smtClean="0"/>
              <a:t>feb</a:t>
            </a:r>
            <a:r>
              <a:rPr lang="en-CA" sz="1200" baseline="0" dirty="0" smtClean="0"/>
              <a:t> 15, 1965, almost 100 years after becoming a country in 1867.  There were 13 diff. flag designs before the maple leaf</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aseline="0" dirty="0" smtClean="0"/>
              <a:t>8. Moosehead Brewery in Saint Joh, NB, turns out 1642 bottles of beer per minute</a:t>
            </a:r>
            <a:endParaRPr lang="en-CA" dirty="0" smtClean="0"/>
          </a:p>
          <a:p>
            <a:r>
              <a:rPr lang="en-CA" sz="1200" dirty="0" smtClean="0"/>
              <a:t>9. A bear cub named Winnipeg was exported from Canada to London zoo in 1915.  Christopher</a:t>
            </a:r>
            <a:r>
              <a:rPr lang="en-CA" sz="1200" baseline="0" dirty="0" smtClean="0"/>
              <a:t> Robin Milne loved to visit the bear and this inspired the stories written by his father A.A. Milne about Winnie-the-Pooh</a:t>
            </a:r>
            <a:endParaRPr lang="en-CA" sz="1200" dirty="0" smtClean="0"/>
          </a:p>
          <a:p>
            <a:r>
              <a:rPr lang="en-CA" sz="1200" dirty="0" smtClean="0"/>
              <a:t>10. Paul </a:t>
            </a:r>
            <a:r>
              <a:rPr lang="en-CA" sz="1200" dirty="0" err="1" smtClean="0"/>
              <a:t>Anka</a:t>
            </a:r>
            <a:r>
              <a:rPr lang="en-CA" sz="1200" dirty="0" smtClean="0"/>
              <a:t>, Neil Young, the Guess Who, BTO, </a:t>
            </a:r>
            <a:r>
              <a:rPr lang="en-CA" sz="1200" dirty="0" err="1" smtClean="0"/>
              <a:t>Steppenworlf</a:t>
            </a:r>
            <a:r>
              <a:rPr lang="en-CA" sz="1200" dirty="0" smtClean="0"/>
              <a:t>, Avril </a:t>
            </a:r>
            <a:r>
              <a:rPr lang="en-CA" sz="1200" dirty="0" err="1" smtClean="0"/>
              <a:t>Lavigne</a:t>
            </a:r>
            <a:r>
              <a:rPr lang="en-CA" sz="1200" dirty="0" smtClean="0"/>
              <a:t>, Rush, Bryan</a:t>
            </a:r>
            <a:r>
              <a:rPr lang="en-CA" sz="1200" baseline="0" dirty="0" smtClean="0"/>
              <a:t> Adams, </a:t>
            </a:r>
            <a:r>
              <a:rPr lang="en-CA" sz="1200" baseline="0" dirty="0" err="1" smtClean="0"/>
              <a:t>Barenaked</a:t>
            </a:r>
            <a:r>
              <a:rPr lang="en-CA" sz="1200" baseline="0" dirty="0" smtClean="0"/>
              <a:t> Ladies</a:t>
            </a:r>
          </a:p>
          <a:p>
            <a:pPr marL="228600" indent="-228600">
              <a:buAutoNum type="arabicPeriod" startAt="11"/>
            </a:pPr>
            <a:r>
              <a:rPr lang="en-CA" sz="1200" baseline="0" dirty="0" smtClean="0"/>
              <a:t>True</a:t>
            </a:r>
          </a:p>
          <a:p>
            <a:pPr marL="228600" indent="-228600">
              <a:buAutoNum type="arabicPeriod" startAt="11"/>
            </a:pPr>
            <a:r>
              <a:rPr lang="en-CA" sz="1200" baseline="0" dirty="0" smtClean="0"/>
              <a:t>Both</a:t>
            </a:r>
          </a:p>
          <a:p>
            <a:r>
              <a:rPr lang="en-CA" dirty="0" smtClean="0"/>
              <a:t>13.Which River is the biggest in Canada-hint it flows North-</a:t>
            </a:r>
            <a:r>
              <a:rPr lang="en-CA" dirty="0" smtClean="0"/>
              <a:t>----</a:t>
            </a:r>
            <a:r>
              <a:rPr lang="en-CA" dirty="0" err="1" smtClean="0"/>
              <a:t>MacKenzie</a:t>
            </a:r>
            <a:endParaRPr lang="en-CA" dirty="0" smtClean="0"/>
          </a:p>
          <a:p>
            <a:r>
              <a:rPr lang="en-CA" dirty="0" smtClean="0"/>
              <a:t>14.Which city in Canada has the biggest temperature swings in 24 hours. Brandon - why because it is so far from water!!</a:t>
            </a:r>
          </a:p>
          <a:p>
            <a:pPr marL="228600" indent="-228600">
              <a:buAutoNum type="arabicPeriod" startAt="11"/>
            </a:pPr>
            <a:endParaRPr lang="en-CA" sz="1200" baseline="0" dirty="0" smtClean="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2</a:t>
            </a:fld>
            <a:endParaRPr lang="en-CA" altLang="en-US"/>
          </a:p>
        </p:txBody>
      </p:sp>
    </p:spTree>
    <p:extLst>
      <p:ext uri="{BB962C8B-B14F-4D97-AF65-F5344CB8AC3E}">
        <p14:creationId xmlns:p14="http://schemas.microsoft.com/office/powerpoint/2010/main" val="5347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3</a:t>
            </a:fld>
            <a:endParaRPr lang="en-CA" altLang="en-US"/>
          </a:p>
        </p:txBody>
      </p:sp>
    </p:spTree>
    <p:extLst>
      <p:ext uri="{BB962C8B-B14F-4D97-AF65-F5344CB8AC3E}">
        <p14:creationId xmlns:p14="http://schemas.microsoft.com/office/powerpoint/2010/main" val="272282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Fire ban</a:t>
            </a:r>
          </a:p>
          <a:p>
            <a:r>
              <a:rPr lang="en-CA" dirty="0" smtClean="0"/>
              <a:t>Write letters to MVCA and Bon Echo Park</a:t>
            </a:r>
            <a:endParaRPr lang="en-CA" dirty="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11</a:t>
            </a:fld>
            <a:endParaRPr lang="en-CA" altLang="en-US"/>
          </a:p>
        </p:txBody>
      </p:sp>
    </p:spTree>
    <p:extLst>
      <p:ext uri="{BB962C8B-B14F-4D97-AF65-F5344CB8AC3E}">
        <p14:creationId xmlns:p14="http://schemas.microsoft.com/office/powerpoint/2010/main" val="151244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a:t>
            </a:r>
            <a:r>
              <a:rPr lang="en-CA" baseline="0" dirty="0" smtClean="0"/>
              <a:t> membership is uniquely divided by two townships and not everything affects both; also divided by cottagers and permanent home owners and interest can sometimes be different, etc.  </a:t>
            </a:r>
            <a:endParaRPr lang="en-CA" dirty="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14</a:t>
            </a:fld>
            <a:endParaRPr lang="en-CA" altLang="en-US"/>
          </a:p>
        </p:txBody>
      </p:sp>
    </p:spTree>
    <p:extLst>
      <p:ext uri="{BB962C8B-B14F-4D97-AF65-F5344CB8AC3E}">
        <p14:creationId xmlns:p14="http://schemas.microsoft.com/office/powerpoint/2010/main" val="341892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15</a:t>
            </a:fld>
            <a:endParaRPr lang="en-CA" altLang="en-US"/>
          </a:p>
        </p:txBody>
      </p:sp>
    </p:spTree>
    <p:extLst>
      <p:ext uri="{BB962C8B-B14F-4D97-AF65-F5344CB8AC3E}">
        <p14:creationId xmlns:p14="http://schemas.microsoft.com/office/powerpoint/2010/main" val="157449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16</a:t>
            </a:fld>
            <a:endParaRPr lang="en-CA" altLang="en-US"/>
          </a:p>
        </p:txBody>
      </p:sp>
    </p:spTree>
    <p:extLst>
      <p:ext uri="{BB962C8B-B14F-4D97-AF65-F5344CB8AC3E}">
        <p14:creationId xmlns:p14="http://schemas.microsoft.com/office/powerpoint/2010/main" val="62850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3C9FBE18-3CAD-478A-A8F4-DD3BF370C240}" type="slidenum">
              <a:rPr lang="en-CA" altLang="en-US" smtClean="0"/>
              <a:pPr>
                <a:defRPr/>
              </a:pPr>
              <a:t>17</a:t>
            </a:fld>
            <a:endParaRPr lang="en-CA" altLang="en-US"/>
          </a:p>
        </p:txBody>
      </p:sp>
    </p:spTree>
    <p:extLst>
      <p:ext uri="{BB962C8B-B14F-4D97-AF65-F5344CB8AC3E}">
        <p14:creationId xmlns:p14="http://schemas.microsoft.com/office/powerpoint/2010/main" val="50236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fld id="{CE8BA05D-8853-435F-8AE6-ACD6D71625B9}" type="slidenum">
              <a:rPr lang="en-CA" altLang="en-US" sz="1200" smtClean="0"/>
              <a:pPr/>
              <a:t>18</a:t>
            </a:fld>
            <a:endParaRPr lang="en-CA" altLang="en-US" sz="1200" smtClean="0"/>
          </a:p>
        </p:txBody>
      </p:sp>
    </p:spTree>
    <p:extLst>
      <p:ext uri="{BB962C8B-B14F-4D97-AF65-F5344CB8AC3E}">
        <p14:creationId xmlns:p14="http://schemas.microsoft.com/office/powerpoint/2010/main" val="362680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931DAD46-6042-4985-A3F1-6BFAEA188741}" type="slidenum">
              <a:rPr lang="en-US" altLang="en-US"/>
              <a:pPr>
                <a:defRPr/>
              </a:pPr>
              <a:t>‹#›</a:t>
            </a:fld>
            <a:endParaRPr lang="en-US" altLang="en-US"/>
          </a:p>
        </p:txBody>
      </p:sp>
    </p:spTree>
    <p:extLst>
      <p:ext uri="{BB962C8B-B14F-4D97-AF65-F5344CB8AC3E}">
        <p14:creationId xmlns:p14="http://schemas.microsoft.com/office/powerpoint/2010/main" val="47618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F9CD6-4F77-4383-BF80-FBB0969883E3}" type="slidenum">
              <a:rPr lang="en-US" altLang="en-US"/>
              <a:pPr>
                <a:defRPr/>
              </a:pPr>
              <a:t>‹#›</a:t>
            </a:fld>
            <a:endParaRPr lang="en-US" altLang="en-US"/>
          </a:p>
        </p:txBody>
      </p:sp>
    </p:spTree>
    <p:extLst>
      <p:ext uri="{BB962C8B-B14F-4D97-AF65-F5344CB8AC3E}">
        <p14:creationId xmlns:p14="http://schemas.microsoft.com/office/powerpoint/2010/main" val="2878570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009046-48D5-42A9-BEF6-6022661C3127}" type="slidenum">
              <a:rPr lang="en-US" altLang="en-US"/>
              <a:pPr>
                <a:defRPr/>
              </a:pPr>
              <a:t>‹#›</a:t>
            </a:fld>
            <a:endParaRPr lang="en-US" altLang="en-US"/>
          </a:p>
        </p:txBody>
      </p:sp>
    </p:spTree>
    <p:extLst>
      <p:ext uri="{BB962C8B-B14F-4D97-AF65-F5344CB8AC3E}">
        <p14:creationId xmlns:p14="http://schemas.microsoft.com/office/powerpoint/2010/main" val="31926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C12C0CA-4FA4-4B49-9C8A-00794B48408B}" type="slidenum">
              <a:rPr lang="en-US" altLang="en-US"/>
              <a:pPr>
                <a:defRPr/>
              </a:pPr>
              <a:t>‹#›</a:t>
            </a:fld>
            <a:endParaRPr lang="en-US" altLang="en-US"/>
          </a:p>
        </p:txBody>
      </p:sp>
    </p:spTree>
    <p:extLst>
      <p:ext uri="{BB962C8B-B14F-4D97-AF65-F5344CB8AC3E}">
        <p14:creationId xmlns:p14="http://schemas.microsoft.com/office/powerpoint/2010/main" val="148741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63222B31-C74F-447D-B566-4980B28D7D9B}" type="slidenum">
              <a:rPr lang="en-US" altLang="en-US"/>
              <a:pPr>
                <a:defRPr/>
              </a:pPr>
              <a:t>‹#›</a:t>
            </a:fld>
            <a:endParaRPr lang="en-US" altLang="en-US"/>
          </a:p>
        </p:txBody>
      </p:sp>
    </p:spTree>
    <p:extLst>
      <p:ext uri="{BB962C8B-B14F-4D97-AF65-F5344CB8AC3E}">
        <p14:creationId xmlns:p14="http://schemas.microsoft.com/office/powerpoint/2010/main" val="79997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52122B9-21B1-4922-B520-9BFABBAAC693}" type="slidenum">
              <a:rPr lang="en-US" altLang="en-US"/>
              <a:pPr>
                <a:defRPr/>
              </a:pPr>
              <a:t>‹#›</a:t>
            </a:fld>
            <a:endParaRPr lang="en-US" altLang="en-US"/>
          </a:p>
        </p:txBody>
      </p:sp>
    </p:spTree>
    <p:extLst>
      <p:ext uri="{BB962C8B-B14F-4D97-AF65-F5344CB8AC3E}">
        <p14:creationId xmlns:p14="http://schemas.microsoft.com/office/powerpoint/2010/main" val="3563663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4F88BA-AB31-4F7B-8A42-D0599F695C62}" type="slidenum">
              <a:rPr lang="en-US" altLang="en-US"/>
              <a:pPr>
                <a:defRPr/>
              </a:pPr>
              <a:t>‹#›</a:t>
            </a:fld>
            <a:endParaRPr lang="en-US" altLang="en-US"/>
          </a:p>
        </p:txBody>
      </p:sp>
    </p:spTree>
    <p:extLst>
      <p:ext uri="{BB962C8B-B14F-4D97-AF65-F5344CB8AC3E}">
        <p14:creationId xmlns:p14="http://schemas.microsoft.com/office/powerpoint/2010/main" val="200049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CBFE08-97E8-4448-91A6-DA774A6E2767}" type="slidenum">
              <a:rPr lang="en-US" altLang="en-US"/>
              <a:pPr>
                <a:defRPr/>
              </a:pPr>
              <a:t>‹#›</a:t>
            </a:fld>
            <a:endParaRPr lang="en-US" altLang="en-US"/>
          </a:p>
        </p:txBody>
      </p:sp>
    </p:spTree>
    <p:extLst>
      <p:ext uri="{BB962C8B-B14F-4D97-AF65-F5344CB8AC3E}">
        <p14:creationId xmlns:p14="http://schemas.microsoft.com/office/powerpoint/2010/main" val="154329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3C8F5D-0AF6-468B-BA63-AA92A3DA837B}" type="slidenum">
              <a:rPr lang="en-US" altLang="en-US"/>
              <a:pPr>
                <a:defRPr/>
              </a:pPr>
              <a:t>‹#›</a:t>
            </a:fld>
            <a:endParaRPr lang="en-US" altLang="en-US"/>
          </a:p>
        </p:txBody>
      </p:sp>
    </p:spTree>
    <p:extLst>
      <p:ext uri="{BB962C8B-B14F-4D97-AF65-F5344CB8AC3E}">
        <p14:creationId xmlns:p14="http://schemas.microsoft.com/office/powerpoint/2010/main" val="232282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5FAAC5-AA2B-4467-9856-BB21EBC3BEE1}" type="slidenum">
              <a:rPr lang="en-US" altLang="en-US"/>
              <a:pPr>
                <a:defRPr/>
              </a:pPr>
              <a:t>‹#›</a:t>
            </a:fld>
            <a:endParaRPr lang="en-US" altLang="en-US"/>
          </a:p>
        </p:txBody>
      </p:sp>
    </p:spTree>
    <p:extLst>
      <p:ext uri="{BB962C8B-B14F-4D97-AF65-F5344CB8AC3E}">
        <p14:creationId xmlns:p14="http://schemas.microsoft.com/office/powerpoint/2010/main" val="211114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8B1E39FA-DCFF-44B2-B193-82CDE01CC578}" type="slidenum">
              <a:rPr lang="en-US" altLang="en-US"/>
              <a:pPr>
                <a:defRPr/>
              </a:pPr>
              <a:t>‹#›</a:t>
            </a:fld>
            <a:endParaRPr lang="en-US" altLang="en-US"/>
          </a:p>
        </p:txBody>
      </p:sp>
    </p:spTree>
    <p:extLst>
      <p:ext uri="{BB962C8B-B14F-4D97-AF65-F5344CB8AC3E}">
        <p14:creationId xmlns:p14="http://schemas.microsoft.com/office/powerpoint/2010/main" val="135227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7F7F7F"/>
                </a:solidFill>
              </a:defRPr>
            </a:lvl1pPr>
          </a:lstStyle>
          <a:p>
            <a:pPr>
              <a:defRPr/>
            </a:pPr>
            <a:fld id="{6185D8C1-E1EC-4103-964E-F204537F97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6" r:id="rId1"/>
    <p:sldLayoutId id="2147484075" r:id="rId2"/>
    <p:sldLayoutId id="2147484087" r:id="rId3"/>
    <p:sldLayoutId id="2147484076" r:id="rId4"/>
    <p:sldLayoutId id="2147484077" r:id="rId5"/>
    <p:sldLayoutId id="2147484078" r:id="rId6"/>
    <p:sldLayoutId id="2147484079" r:id="rId7"/>
    <p:sldLayoutId id="2147484080" r:id="rId8"/>
    <p:sldLayoutId id="2147484088" r:id="rId9"/>
    <p:sldLayoutId id="2147484081" r:id="rId10"/>
    <p:sldLayoutId id="2147484082"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communications@lakemazinaw.ca"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0020"/>
            <a:ext cx="8064896" cy="1143000"/>
          </a:xfrm>
        </p:spPr>
        <p:txBody>
          <a:bodyPr/>
          <a:lstStyle/>
          <a:p>
            <a:pPr marL="0" indent="0" algn="ctr">
              <a:buNone/>
            </a:pPr>
            <a:r>
              <a:rPr lang="en-CA" dirty="0" smtClean="0"/>
              <a:t>Welcome to the 2017 AGM</a:t>
            </a:r>
            <a:endParaRPr lang="en-CA" dirty="0"/>
          </a:p>
        </p:txBody>
      </p:sp>
      <p:sp>
        <p:nvSpPr>
          <p:cNvPr id="5" name="TextBox 4"/>
          <p:cNvSpPr txBox="1"/>
          <p:nvPr/>
        </p:nvSpPr>
        <p:spPr>
          <a:xfrm>
            <a:off x="1444921" y="5733256"/>
            <a:ext cx="6739269" cy="461665"/>
          </a:xfrm>
          <a:prstGeom prst="rect">
            <a:avLst/>
          </a:prstGeom>
          <a:noFill/>
        </p:spPr>
        <p:txBody>
          <a:bodyPr wrap="square" rtlCol="0">
            <a:spAutoFit/>
          </a:bodyPr>
          <a:lstStyle/>
          <a:p>
            <a:r>
              <a:rPr lang="en-CA" sz="1200" dirty="0" smtClean="0">
                <a:solidFill>
                  <a:schemeClr val="tx1"/>
                </a:solidFill>
              </a:rPr>
              <a:t>From your 2017 board of directors: </a:t>
            </a:r>
            <a:r>
              <a:rPr lang="en-CA" sz="1200" dirty="0">
                <a:solidFill>
                  <a:schemeClr val="tx1"/>
                </a:solidFill>
              </a:rPr>
              <a:t>Fran Bates, Richard </a:t>
            </a:r>
            <a:r>
              <a:rPr lang="en-CA" sz="1200" dirty="0" smtClean="0">
                <a:solidFill>
                  <a:schemeClr val="tx1"/>
                </a:solidFill>
              </a:rPr>
              <a:t>Colden, Arndt Kruger, Lisa Martin</a:t>
            </a:r>
            <a:r>
              <a:rPr lang="en-CA" sz="1200" dirty="0">
                <a:solidFill>
                  <a:schemeClr val="tx1"/>
                </a:solidFill>
              </a:rPr>
              <a:t>, Archie McDonald, Kate McGovern, </a:t>
            </a:r>
            <a:r>
              <a:rPr lang="en-CA" sz="1200" dirty="0" smtClean="0">
                <a:solidFill>
                  <a:schemeClr val="tx1"/>
                </a:solidFill>
              </a:rPr>
              <a:t>Murray </a:t>
            </a:r>
            <a:r>
              <a:rPr lang="en-CA" sz="1200" dirty="0">
                <a:solidFill>
                  <a:schemeClr val="tx1"/>
                </a:solidFill>
              </a:rPr>
              <a:t>Russell, Kelly </a:t>
            </a:r>
            <a:r>
              <a:rPr lang="en-CA" sz="1200" dirty="0" smtClean="0">
                <a:solidFill>
                  <a:schemeClr val="tx1"/>
                </a:solidFill>
              </a:rPr>
              <a:t>Wilson</a:t>
            </a:r>
            <a:endParaRPr lang="en-CA" sz="1200" dirty="0">
              <a:solidFill>
                <a:schemeClr val="tx1"/>
              </a:solidFill>
            </a:endParaRPr>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620153" y="1303020"/>
            <a:ext cx="5868915" cy="4142204"/>
          </a:xfrm>
        </p:spPr>
      </p:pic>
    </p:spTree>
    <p:extLst>
      <p:ext uri="{BB962C8B-B14F-4D97-AF65-F5344CB8AC3E}">
        <p14:creationId xmlns:p14="http://schemas.microsoft.com/office/powerpoint/2010/main" val="79382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512" y="1772816"/>
            <a:ext cx="8784976" cy="3717157"/>
          </a:xfrm>
          <a:prstGeom prst="rect">
            <a:avLst/>
          </a:prstGeom>
        </p:spPr>
        <p:txBody>
          <a:bodyPr/>
          <a:lstStyle/>
          <a:p>
            <a:pPr>
              <a:buClrTx/>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Mississippi Valley Conservation Authority provided free native plants for people who signed up last year</a:t>
            </a:r>
          </a:p>
          <a:p>
            <a:pPr>
              <a:buClrTx/>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28 properties participated, with a total of 359 plants</a:t>
            </a:r>
          </a:p>
          <a:p>
            <a:pPr marL="46037" indent="0">
              <a:buClrTx/>
              <a:buNone/>
            </a:pPr>
            <a:r>
              <a:rPr lang="en-US" sz="2400" dirty="0" smtClean="0">
                <a:latin typeface="Tahoma" panose="020B0604030504040204" pitchFamily="34" charset="0"/>
                <a:ea typeface="Tahoma" panose="020B0604030504040204" pitchFamily="34" charset="0"/>
                <a:cs typeface="Tahoma" panose="020B0604030504040204" pitchFamily="34" charset="0"/>
              </a:rPr>
              <a:t>* Reminder – still some plants at Brown’s need to be picked up</a:t>
            </a:r>
          </a:p>
          <a:p>
            <a:pPr>
              <a:buClrTx/>
              <a:buFont typeface="Arial" panose="020B0604020202020204" pitchFamily="34" charset="0"/>
              <a:buChar char="•"/>
            </a:pPr>
            <a:r>
              <a:rPr lang="en-US" sz="2400" dirty="0" smtClean="0">
                <a:latin typeface="Tahoma" panose="020B0604030504040204" pitchFamily="34" charset="0"/>
                <a:ea typeface="Tahoma" panose="020B0604030504040204" pitchFamily="34" charset="0"/>
                <a:cs typeface="Tahoma" panose="020B0604030504040204" pitchFamily="34" charset="0"/>
              </a:rPr>
              <a:t>Thanks to all who participated!</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noChangeArrowheads="1"/>
          </p:cNvSpPr>
          <p:nvPr/>
        </p:nvSpPr>
        <p:spPr bwMode="auto">
          <a:xfrm>
            <a:off x="33338" y="354013"/>
            <a:ext cx="911066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Mississippi Valley - Native Plants Program</a:t>
            </a:r>
            <a:endParaRPr lang="en-CA" altLang="en-US" sz="3300" dirty="0">
              <a:solidFill>
                <a:schemeClr val="tx1"/>
              </a:solidFill>
            </a:endParaRPr>
          </a:p>
        </p:txBody>
      </p:sp>
    </p:spTree>
    <p:extLst>
      <p:ext uri="{BB962C8B-B14F-4D97-AF65-F5344CB8AC3E}">
        <p14:creationId xmlns:p14="http://schemas.microsoft.com/office/powerpoint/2010/main" val="1089872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0" y="122723"/>
            <a:ext cx="8567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Communications</a:t>
            </a:r>
            <a:endParaRPr lang="en-CA" altLang="en-US" sz="3300" dirty="0">
              <a:solidFill>
                <a:schemeClr val="tx1"/>
              </a:solidFill>
            </a:endParaRPr>
          </a:p>
        </p:txBody>
      </p:sp>
      <p:sp>
        <p:nvSpPr>
          <p:cNvPr id="4" name="Rectangle 3"/>
          <p:cNvSpPr/>
          <p:nvPr/>
        </p:nvSpPr>
        <p:spPr>
          <a:xfrm>
            <a:off x="323528" y="764704"/>
            <a:ext cx="8640960" cy="5940088"/>
          </a:xfrm>
          <a:prstGeom prst="rect">
            <a:avLst/>
          </a:prstGeom>
        </p:spPr>
        <p:txBody>
          <a:bodyPr wrap="square">
            <a:spAutoFit/>
          </a:bodyPr>
          <a:lstStyle/>
          <a:p>
            <a:pPr marL="268288" lvl="1" indent="-174625">
              <a:buFont typeface="Arial" panose="020B0604020202020204" pitchFamily="34" charset="0"/>
              <a:buChar char="•"/>
            </a:pPr>
            <a:r>
              <a:rPr lang="en-CA" sz="2000" b="0" dirty="0" smtClean="0">
                <a:solidFill>
                  <a:schemeClr val="tx1"/>
                </a:solidFill>
              </a:rPr>
              <a:t>Two ways: email &amp; website</a:t>
            </a:r>
          </a:p>
          <a:p>
            <a:pPr marL="268288" lvl="1" indent="-174625">
              <a:buFont typeface="Arial" panose="020B0604020202020204" pitchFamily="34" charset="0"/>
              <a:buChar char="•"/>
            </a:pPr>
            <a:endParaRPr lang="en-CA" sz="2000" b="0" dirty="0">
              <a:solidFill>
                <a:schemeClr val="tx1"/>
              </a:solidFill>
            </a:endParaRPr>
          </a:p>
          <a:p>
            <a:pPr marL="268288" lvl="1" indent="-174625">
              <a:buFont typeface="Arial" panose="020B0604020202020204" pitchFamily="34" charset="0"/>
              <a:buChar char="•"/>
            </a:pPr>
            <a:endParaRPr lang="en-CA" sz="2000" b="0" dirty="0" smtClean="0">
              <a:solidFill>
                <a:schemeClr val="tx1"/>
              </a:solidFill>
            </a:endParaRPr>
          </a:p>
          <a:p>
            <a:pPr marL="268288" lvl="1" indent="-174625">
              <a:buFont typeface="Arial" panose="020B0604020202020204" pitchFamily="34" charset="0"/>
              <a:buChar char="•"/>
            </a:pPr>
            <a:endParaRPr lang="en-CA" sz="2000" b="0" dirty="0" smtClean="0">
              <a:solidFill>
                <a:schemeClr val="tx1"/>
              </a:solidFill>
            </a:endParaRPr>
          </a:p>
          <a:p>
            <a:pPr marL="268288" lvl="1" indent="-174625">
              <a:buFont typeface="Arial" panose="020B0604020202020204" pitchFamily="34" charset="0"/>
              <a:buChar char="•"/>
            </a:pPr>
            <a:r>
              <a:rPr lang="en-CA" sz="2000" b="0" dirty="0" smtClean="0">
                <a:solidFill>
                  <a:schemeClr val="tx1"/>
                </a:solidFill>
              </a:rPr>
              <a:t>Reminder</a:t>
            </a:r>
            <a:r>
              <a:rPr lang="en-CA" sz="2000" b="0" dirty="0">
                <a:solidFill>
                  <a:schemeClr val="tx1"/>
                </a:solidFill>
              </a:rPr>
              <a:t>:  </a:t>
            </a:r>
            <a:endParaRPr lang="en-CA" sz="2000" b="0" dirty="0" smtClean="0">
              <a:solidFill>
                <a:schemeClr val="tx1"/>
              </a:solidFill>
            </a:endParaRPr>
          </a:p>
          <a:p>
            <a:pPr marL="725488" lvl="2" indent="-174625">
              <a:buFont typeface="Arial" panose="020B0604020202020204" pitchFamily="34" charset="0"/>
              <a:buChar char="•"/>
            </a:pPr>
            <a:r>
              <a:rPr lang="en-CA" sz="2000" b="0" dirty="0" smtClean="0">
                <a:solidFill>
                  <a:schemeClr val="tx1"/>
                </a:solidFill>
              </a:rPr>
              <a:t>is </a:t>
            </a:r>
            <a:r>
              <a:rPr lang="en-CA" sz="2000" b="0" dirty="0">
                <a:solidFill>
                  <a:schemeClr val="tx1"/>
                </a:solidFill>
              </a:rPr>
              <a:t>your email address current with us</a:t>
            </a:r>
            <a:r>
              <a:rPr lang="en-CA" sz="2000" b="0" dirty="0" smtClean="0">
                <a:solidFill>
                  <a:schemeClr val="tx1"/>
                </a:solidFill>
              </a:rPr>
              <a:t>?</a:t>
            </a:r>
          </a:p>
          <a:p>
            <a:pPr marL="725488" lvl="2" indent="-174625">
              <a:buFont typeface="Arial" panose="020B0604020202020204" pitchFamily="34" charset="0"/>
              <a:buChar char="•"/>
            </a:pPr>
            <a:r>
              <a:rPr lang="en-CA" sz="2000" b="0" dirty="0" smtClean="0">
                <a:solidFill>
                  <a:schemeClr val="tx1"/>
                </a:solidFill>
              </a:rPr>
              <a:t>Initiatives &amp; Focus Items </a:t>
            </a:r>
          </a:p>
          <a:p>
            <a:pPr marL="725488" lvl="2" indent="-174625">
              <a:buFont typeface="Arial" panose="020B0604020202020204" pitchFamily="34" charset="0"/>
              <a:buChar char="•"/>
            </a:pPr>
            <a:r>
              <a:rPr lang="en-CA" sz="2000" b="0" dirty="0" smtClean="0">
                <a:solidFill>
                  <a:schemeClr val="tx1"/>
                </a:solidFill>
              </a:rPr>
              <a:t>Lost </a:t>
            </a:r>
            <a:r>
              <a:rPr lang="en-CA" sz="2000" b="0" dirty="0">
                <a:solidFill>
                  <a:schemeClr val="tx1"/>
                </a:solidFill>
              </a:rPr>
              <a:t>&amp; Found</a:t>
            </a:r>
          </a:p>
          <a:p>
            <a:pPr marL="725488" lvl="2" indent="-174625">
              <a:buFont typeface="Arial" panose="020B0604020202020204" pitchFamily="34" charset="0"/>
              <a:buChar char="•"/>
            </a:pPr>
            <a:r>
              <a:rPr lang="en-CA" sz="2000" b="0" dirty="0">
                <a:solidFill>
                  <a:schemeClr val="tx1"/>
                </a:solidFill>
              </a:rPr>
              <a:t>Buy &amp; Sell…check it out…lots for </a:t>
            </a:r>
            <a:r>
              <a:rPr lang="en-CA" sz="2000" b="0" dirty="0" smtClean="0">
                <a:solidFill>
                  <a:schemeClr val="tx1"/>
                </a:solidFill>
              </a:rPr>
              <a:t>sale</a:t>
            </a:r>
          </a:p>
          <a:p>
            <a:pPr marL="725488" lvl="2" indent="-174625">
              <a:buFont typeface="Arial" panose="020B0604020202020204" pitchFamily="34" charset="0"/>
              <a:buChar char="•"/>
            </a:pPr>
            <a:r>
              <a:rPr lang="en-CA" sz="2000" b="0" dirty="0" smtClean="0">
                <a:solidFill>
                  <a:schemeClr val="tx1"/>
                </a:solidFill>
              </a:rPr>
              <a:t>Emergency preparedness</a:t>
            </a:r>
            <a:endParaRPr lang="en-CA" sz="2000" b="0" dirty="0">
              <a:solidFill>
                <a:schemeClr val="tx1"/>
              </a:solidFill>
            </a:endParaRPr>
          </a:p>
          <a:p>
            <a:pPr marL="268288" lvl="1" indent="-174625">
              <a:buFont typeface="Arial" panose="020B0604020202020204" pitchFamily="34" charset="0"/>
              <a:buChar char="•"/>
            </a:pPr>
            <a:r>
              <a:rPr lang="en-CA" sz="2000" b="0" dirty="0" smtClean="0">
                <a:solidFill>
                  <a:schemeClr val="tx1"/>
                </a:solidFill>
              </a:rPr>
              <a:t>Submit </a:t>
            </a:r>
            <a:r>
              <a:rPr lang="en-CA" sz="2000" b="0" dirty="0" smtClean="0">
                <a:solidFill>
                  <a:schemeClr val="tx1"/>
                </a:solidFill>
              </a:rPr>
              <a:t>interesting stories for the website</a:t>
            </a:r>
          </a:p>
          <a:p>
            <a:pPr marL="268288" lvl="1" indent="-174625">
              <a:buFont typeface="Arial" panose="020B0604020202020204" pitchFamily="34" charset="0"/>
              <a:buChar char="•"/>
            </a:pPr>
            <a:r>
              <a:rPr lang="en-CA" sz="2000" b="0" dirty="0" smtClean="0">
                <a:solidFill>
                  <a:schemeClr val="tx1"/>
                </a:solidFill>
              </a:rPr>
              <a:t>Poll for Top 3 issues</a:t>
            </a:r>
          </a:p>
          <a:p>
            <a:pPr marL="893763" lvl="2" indent="-342900">
              <a:buFont typeface="Wingdings" panose="05000000000000000000" pitchFamily="2" charset="2"/>
              <a:buChar char="v"/>
            </a:pPr>
            <a:r>
              <a:rPr lang="en-CA" sz="2000" b="0" dirty="0" smtClean="0">
                <a:solidFill>
                  <a:schemeClr val="tx1"/>
                </a:solidFill>
              </a:rPr>
              <a:t>Speed reduction near Bon Echo Park / Narrows</a:t>
            </a:r>
          </a:p>
          <a:p>
            <a:pPr marL="1350963" lvl="3" indent="-342900">
              <a:buFont typeface="Courier New" panose="02070309020205020404" pitchFamily="49" charset="0"/>
              <a:buChar char="o"/>
            </a:pPr>
            <a:r>
              <a:rPr lang="en-CA" sz="2000" b="0" dirty="0">
                <a:solidFill>
                  <a:schemeClr val="tx1"/>
                </a:solidFill>
              </a:rPr>
              <a:t>letters to MVCA and Bon Echo Park</a:t>
            </a:r>
            <a:endParaRPr lang="en-CA" sz="2000" b="0" dirty="0" smtClean="0">
              <a:solidFill>
                <a:schemeClr val="tx1"/>
              </a:solidFill>
            </a:endParaRPr>
          </a:p>
          <a:p>
            <a:pPr marL="893763" lvl="2" indent="-342900">
              <a:buFont typeface="Wingdings" panose="05000000000000000000" pitchFamily="2" charset="2"/>
              <a:buChar char="v"/>
            </a:pPr>
            <a:r>
              <a:rPr lang="en-CA" sz="2000" b="0" dirty="0" smtClean="0">
                <a:solidFill>
                  <a:schemeClr val="tx1"/>
                </a:solidFill>
              </a:rPr>
              <a:t>Dark night initiative </a:t>
            </a:r>
          </a:p>
          <a:p>
            <a:pPr marL="1350963" lvl="3" indent="-342900">
              <a:buFont typeface="Courier New" panose="02070309020205020404" pitchFamily="49" charset="0"/>
              <a:buChar char="o"/>
            </a:pPr>
            <a:r>
              <a:rPr lang="en-CA" sz="2000" b="0" dirty="0" smtClean="0">
                <a:solidFill>
                  <a:schemeClr val="tx1"/>
                </a:solidFill>
              </a:rPr>
              <a:t>Pick one night and everyone turn off lights</a:t>
            </a:r>
          </a:p>
          <a:p>
            <a:pPr marL="1350963" lvl="3" indent="-342900">
              <a:buFont typeface="Courier New" panose="02070309020205020404" pitchFamily="49" charset="0"/>
              <a:buChar char="o"/>
            </a:pPr>
            <a:r>
              <a:rPr lang="en-CA" sz="2000" b="0" dirty="0" smtClean="0">
                <a:solidFill>
                  <a:schemeClr val="tx1"/>
                </a:solidFill>
              </a:rPr>
              <a:t>Promote automatic solar lights</a:t>
            </a:r>
          </a:p>
          <a:p>
            <a:pPr marL="893763" lvl="2" indent="-342900">
              <a:buFont typeface="Wingdings" panose="05000000000000000000" pitchFamily="2" charset="2"/>
              <a:buChar char="v"/>
            </a:pPr>
            <a:r>
              <a:rPr lang="en-CA" sz="2000" b="0" dirty="0" smtClean="0">
                <a:solidFill>
                  <a:schemeClr val="tx1"/>
                </a:solidFill>
              </a:rPr>
              <a:t>Composting at dump </a:t>
            </a:r>
          </a:p>
          <a:p>
            <a:pPr marL="1350963" lvl="3" indent="-342900">
              <a:buFont typeface="Courier New" panose="02070309020205020404" pitchFamily="49" charset="0"/>
              <a:buChar char="o"/>
            </a:pPr>
            <a:r>
              <a:rPr lang="en-CA" sz="2000" b="0" dirty="0" smtClean="0">
                <a:solidFill>
                  <a:schemeClr val="tx1"/>
                </a:solidFill>
              </a:rPr>
              <a:t>Also consider secure compositing alternatives at your </a:t>
            </a:r>
            <a:r>
              <a:rPr lang="en-CA" sz="2000" b="0" dirty="0" smtClean="0">
                <a:solidFill>
                  <a:schemeClr val="tx1"/>
                </a:solidFill>
              </a:rPr>
              <a:t>cottage</a:t>
            </a:r>
            <a:endParaRPr lang="en-CA" sz="2000" b="0" dirty="0" smtClean="0">
              <a:solidFill>
                <a:schemeClr val="tx1"/>
              </a:solidFill>
            </a:endParaRPr>
          </a:p>
        </p:txBody>
      </p:sp>
      <p:sp>
        <p:nvSpPr>
          <p:cNvPr id="7" name="TextBox 6"/>
          <p:cNvSpPr txBox="1"/>
          <p:nvPr/>
        </p:nvSpPr>
        <p:spPr>
          <a:xfrm>
            <a:off x="683568" y="1268760"/>
            <a:ext cx="7598010" cy="584775"/>
          </a:xfrm>
          <a:prstGeom prst="rect">
            <a:avLst/>
          </a:prstGeom>
          <a:noFill/>
          <a:ln>
            <a:solidFill>
              <a:srgbClr val="7030A0"/>
            </a:solidFill>
          </a:ln>
        </p:spPr>
        <p:txBody>
          <a:bodyPr wrap="square">
            <a:spAutoFit/>
          </a:bodyPr>
          <a:lstStyle/>
          <a:p>
            <a:pPr>
              <a:defRPr/>
            </a:pPr>
            <a:r>
              <a:rPr lang="en-CA" sz="1600" dirty="0" smtClean="0">
                <a:solidFill>
                  <a:schemeClr val="tx1"/>
                </a:solidFill>
              </a:rPr>
              <a:t>Id: </a:t>
            </a:r>
            <a:r>
              <a:rPr lang="en-CA" sz="1600" dirty="0" smtClean="0">
                <a:solidFill>
                  <a:srgbClr val="0070C0"/>
                </a:solidFill>
              </a:rPr>
              <a:t>communications@lakemazinaw.ca</a:t>
            </a:r>
            <a:endParaRPr lang="en-CA" sz="1600" dirty="0">
              <a:solidFill>
                <a:schemeClr val="tx1"/>
              </a:solidFill>
            </a:endParaRPr>
          </a:p>
          <a:p>
            <a:pPr>
              <a:defRPr/>
            </a:pPr>
            <a:r>
              <a:rPr lang="en-CA" sz="1600" dirty="0" smtClean="0">
                <a:solidFill>
                  <a:schemeClr val="tx1"/>
                </a:solidFill>
              </a:rPr>
              <a:t>Website: </a:t>
            </a:r>
            <a:r>
              <a:rPr lang="en-CA" sz="1600" i="1" dirty="0" smtClean="0">
                <a:solidFill>
                  <a:srgbClr val="0070C0"/>
                </a:solidFill>
              </a:rPr>
              <a:t>lakemazinaw.ca  </a:t>
            </a:r>
            <a:r>
              <a:rPr lang="en-CA" sz="1600" i="1" dirty="0">
                <a:solidFill>
                  <a:srgbClr val="0070C0"/>
                </a:solidFill>
              </a:rPr>
              <a:t>or  </a:t>
            </a:r>
            <a:r>
              <a:rPr lang="en-CA" sz="1600" i="1" dirty="0" smtClean="0">
                <a:solidFill>
                  <a:srgbClr val="0070C0"/>
                </a:solidFill>
              </a:rPr>
              <a:t>lakemazinaw.com</a:t>
            </a:r>
            <a:endParaRPr lang="en-CA" sz="1600" i="1" dirty="0">
              <a:solidFill>
                <a:srgbClr val="0070C0"/>
              </a:solidFill>
            </a:endParaRPr>
          </a:p>
        </p:txBody>
      </p:sp>
    </p:spTree>
    <p:extLst>
      <p:ext uri="{BB962C8B-B14F-4D97-AF65-F5344CB8AC3E}">
        <p14:creationId xmlns:p14="http://schemas.microsoft.com/office/powerpoint/2010/main" val="37520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60" y="692696"/>
            <a:ext cx="7544183" cy="3939902"/>
          </a:xfrm>
          <a:prstGeom prst="rect">
            <a:avLst/>
          </a:prstGeom>
        </p:spPr>
      </p:pic>
      <p:sp>
        <p:nvSpPr>
          <p:cNvPr id="3" name="TextBox 3"/>
          <p:cNvSpPr txBox="1">
            <a:spLocks noChangeArrowheads="1"/>
          </p:cNvSpPr>
          <p:nvPr/>
        </p:nvSpPr>
        <p:spPr bwMode="auto">
          <a:xfrm>
            <a:off x="0" y="44624"/>
            <a:ext cx="9144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Buy &amp; Sell: </a:t>
            </a:r>
            <a:endParaRPr lang="en-CA" altLang="en-US" sz="3300" dirty="0">
              <a:solidFill>
                <a:schemeClr val="tx1"/>
              </a:solidFill>
            </a:endParaRPr>
          </a:p>
        </p:txBody>
      </p:sp>
      <p:sp>
        <p:nvSpPr>
          <p:cNvPr id="5" name="TextBox 4"/>
          <p:cNvSpPr txBox="1"/>
          <p:nvPr/>
        </p:nvSpPr>
        <p:spPr>
          <a:xfrm>
            <a:off x="467544" y="4797152"/>
            <a:ext cx="9073008" cy="1631216"/>
          </a:xfrm>
          <a:prstGeom prst="rect">
            <a:avLst/>
          </a:prstGeom>
          <a:noFill/>
        </p:spPr>
        <p:txBody>
          <a:bodyPr wrap="square" rtlCol="0">
            <a:spAutoFit/>
          </a:bodyPr>
          <a:lstStyle/>
          <a:p>
            <a:pPr>
              <a:buFont typeface="Arial" panose="020B0604020202020204" pitchFamily="34" charset="0"/>
              <a:buChar char="•"/>
            </a:pPr>
            <a:r>
              <a:rPr lang="en-CA" sz="1000" dirty="0">
                <a:solidFill>
                  <a:schemeClr val="tx1"/>
                </a:solidFill>
              </a:rPr>
              <a:t> </a:t>
            </a:r>
            <a:r>
              <a:rPr lang="en-CA" sz="1000" dirty="0" smtClean="0">
                <a:solidFill>
                  <a:schemeClr val="tx1"/>
                </a:solidFill>
              </a:rPr>
              <a:t>Available </a:t>
            </a:r>
            <a:r>
              <a:rPr lang="en-CA" sz="1000" dirty="0">
                <a:solidFill>
                  <a:schemeClr val="tx1"/>
                </a:solidFill>
              </a:rPr>
              <a:t>to current 2016 MPOA members </a:t>
            </a:r>
            <a:r>
              <a:rPr lang="en-CA" sz="1000" dirty="0" smtClean="0">
                <a:solidFill>
                  <a:schemeClr val="tx1"/>
                </a:solidFill>
              </a:rPr>
              <a:t>only</a:t>
            </a:r>
            <a:r>
              <a:rPr lang="en-CA" sz="1000" dirty="0">
                <a:solidFill>
                  <a:schemeClr val="tx1"/>
                </a:solidFill>
              </a:rPr>
              <a:t> </a:t>
            </a:r>
            <a:r>
              <a:rPr lang="en-CA" sz="1000" dirty="0" smtClean="0">
                <a:solidFill>
                  <a:schemeClr val="tx1"/>
                </a:solidFill>
              </a:rPr>
              <a:t>at no cost</a:t>
            </a:r>
            <a:r>
              <a:rPr lang="en-CA" sz="1000" dirty="0">
                <a:solidFill>
                  <a:schemeClr val="tx1"/>
                </a:solidFill>
              </a:rPr>
              <a:t> </a:t>
            </a:r>
          </a:p>
          <a:p>
            <a:pPr>
              <a:buFont typeface="Arial" panose="020B0604020202020204" pitchFamily="34" charset="0"/>
              <a:buChar char="•"/>
            </a:pPr>
            <a:r>
              <a:rPr lang="en-CA" sz="1000" dirty="0" smtClean="0">
                <a:solidFill>
                  <a:schemeClr val="tx1"/>
                </a:solidFill>
              </a:rPr>
              <a:t> The </a:t>
            </a:r>
            <a:r>
              <a:rPr lang="en-CA" sz="1000" dirty="0">
                <a:solidFill>
                  <a:schemeClr val="tx1"/>
                </a:solidFill>
              </a:rPr>
              <a:t>service will be on a best efforts basis.</a:t>
            </a:r>
          </a:p>
          <a:p>
            <a:pPr>
              <a:buFont typeface="Arial" panose="020B0604020202020204" pitchFamily="34" charset="0"/>
              <a:buChar char="•"/>
            </a:pPr>
            <a:r>
              <a:rPr lang="en-CA" sz="1000" dirty="0" smtClean="0">
                <a:solidFill>
                  <a:schemeClr val="tx1"/>
                </a:solidFill>
              </a:rPr>
              <a:t> The </a:t>
            </a:r>
            <a:r>
              <a:rPr lang="en-CA" sz="1000" dirty="0">
                <a:solidFill>
                  <a:schemeClr val="tx1"/>
                </a:solidFill>
              </a:rPr>
              <a:t>MPOA will not be responsible for any articles sold/bought (e.g. the condition of, or liable for, any articles). </a:t>
            </a:r>
          </a:p>
          <a:p>
            <a:pPr>
              <a:buFont typeface="Arial" panose="020B0604020202020204" pitchFamily="34" charset="0"/>
              <a:buChar char="•"/>
            </a:pPr>
            <a:r>
              <a:rPr lang="en-CA" sz="1000" dirty="0" smtClean="0">
                <a:solidFill>
                  <a:schemeClr val="tx1"/>
                </a:solidFill>
              </a:rPr>
              <a:t> Items </a:t>
            </a:r>
            <a:r>
              <a:rPr lang="en-CA" sz="1000" dirty="0">
                <a:solidFill>
                  <a:schemeClr val="tx1"/>
                </a:solidFill>
              </a:rPr>
              <a:t>to be sold must be cottage </a:t>
            </a:r>
            <a:r>
              <a:rPr lang="en-CA" sz="1000" dirty="0" smtClean="0">
                <a:solidFill>
                  <a:schemeClr val="tx1"/>
                </a:solidFill>
              </a:rPr>
              <a:t>related (cottages, water toys, boats, appliances, cottage furniture); not commercial</a:t>
            </a:r>
            <a:endParaRPr lang="en-CA" sz="1000" dirty="0">
              <a:solidFill>
                <a:schemeClr val="tx1"/>
              </a:solidFill>
            </a:endParaRPr>
          </a:p>
          <a:p>
            <a:pPr>
              <a:buFont typeface="Arial" panose="020B0604020202020204" pitchFamily="34" charset="0"/>
              <a:buChar char="•"/>
            </a:pPr>
            <a:r>
              <a:rPr lang="en-CA" sz="1000" dirty="0" smtClean="0">
                <a:solidFill>
                  <a:schemeClr val="tx1"/>
                </a:solidFill>
              </a:rPr>
              <a:t> New </a:t>
            </a:r>
            <a:r>
              <a:rPr lang="en-CA" sz="1000" dirty="0">
                <a:solidFill>
                  <a:schemeClr val="tx1"/>
                </a:solidFill>
              </a:rPr>
              <a:t>submissions will be collected during the week and every attempt will be made to post new submissions each Tuesday. </a:t>
            </a:r>
          </a:p>
          <a:p>
            <a:pPr>
              <a:buFont typeface="Arial" panose="020B0604020202020204" pitchFamily="34" charset="0"/>
              <a:buChar char="•"/>
            </a:pPr>
            <a:r>
              <a:rPr lang="en-CA" sz="1000" dirty="0" smtClean="0">
                <a:solidFill>
                  <a:schemeClr val="tx1"/>
                </a:solidFill>
              </a:rPr>
              <a:t> After </a:t>
            </a:r>
            <a:r>
              <a:rPr lang="en-CA" sz="1000" dirty="0">
                <a:solidFill>
                  <a:schemeClr val="tx1"/>
                </a:solidFill>
              </a:rPr>
              <a:t>the initial submission is posted to the website, all communications will be between the buyer and the seller. </a:t>
            </a:r>
          </a:p>
          <a:p>
            <a:pPr>
              <a:buFont typeface="Arial" panose="020B0604020202020204" pitchFamily="34" charset="0"/>
              <a:buChar char="•"/>
            </a:pPr>
            <a:r>
              <a:rPr lang="en-CA" sz="1000" dirty="0" smtClean="0">
                <a:solidFill>
                  <a:schemeClr val="tx1"/>
                </a:solidFill>
              </a:rPr>
              <a:t> </a:t>
            </a:r>
            <a:r>
              <a:rPr lang="en-CA" sz="1000" dirty="0">
                <a:solidFill>
                  <a:schemeClr val="tx1"/>
                </a:solidFill>
              </a:rPr>
              <a:t>An article will be posted on the website for up to a 3 week period.  A seller may ask for it to be renewed.  </a:t>
            </a:r>
            <a:endParaRPr lang="en-CA" sz="1000" dirty="0" smtClean="0">
              <a:solidFill>
                <a:schemeClr val="tx1"/>
              </a:solidFill>
            </a:endParaRPr>
          </a:p>
          <a:p>
            <a:pPr>
              <a:buFont typeface="Arial" panose="020B0604020202020204" pitchFamily="34" charset="0"/>
              <a:buChar char="•"/>
            </a:pPr>
            <a:r>
              <a:rPr lang="en-CA" sz="1000" dirty="0">
                <a:solidFill>
                  <a:schemeClr val="tx1"/>
                </a:solidFill>
              </a:rPr>
              <a:t> </a:t>
            </a:r>
            <a:r>
              <a:rPr lang="en-CA" sz="1000" dirty="0" smtClean="0">
                <a:solidFill>
                  <a:schemeClr val="tx1"/>
                </a:solidFill>
              </a:rPr>
              <a:t>Once </a:t>
            </a:r>
            <a:r>
              <a:rPr lang="en-CA" sz="1000" dirty="0">
                <a:solidFill>
                  <a:schemeClr val="tx1"/>
                </a:solidFill>
              </a:rPr>
              <a:t>sold, the seller will be responsible to inform the MPOA within 3 days of the sale so the article can be removed from the website.</a:t>
            </a:r>
          </a:p>
          <a:p>
            <a:pPr>
              <a:buFont typeface="Arial" panose="020B0604020202020204" pitchFamily="34" charset="0"/>
              <a:buChar char="•"/>
            </a:pPr>
            <a:r>
              <a:rPr lang="en-CA" sz="1000" dirty="0" smtClean="0">
                <a:solidFill>
                  <a:schemeClr val="tx1"/>
                </a:solidFill>
              </a:rPr>
              <a:t> Submit </a:t>
            </a:r>
            <a:r>
              <a:rPr lang="en-CA" sz="1000" dirty="0">
                <a:solidFill>
                  <a:schemeClr val="tx1"/>
                </a:solidFill>
              </a:rPr>
              <a:t>an article to </a:t>
            </a:r>
            <a:r>
              <a:rPr lang="en-CA" sz="1000" dirty="0" smtClean="0">
                <a:solidFill>
                  <a:schemeClr val="tx1"/>
                </a:solidFill>
              </a:rPr>
              <a:t>sell by preparing </a:t>
            </a:r>
            <a:r>
              <a:rPr lang="en-CA" sz="1000" dirty="0">
                <a:solidFill>
                  <a:schemeClr val="tx1"/>
                </a:solidFill>
              </a:rPr>
              <a:t>short write-up of the article, and your contact information and send it to </a:t>
            </a:r>
            <a:r>
              <a:rPr lang="en-CA" sz="1000" dirty="0" smtClean="0">
                <a:solidFill>
                  <a:schemeClr val="tx1"/>
                </a:solidFill>
                <a:hlinkClick r:id="rId3"/>
              </a:rPr>
              <a:t>communications@lakemazinaw.ca</a:t>
            </a:r>
            <a:r>
              <a:rPr lang="en-CA" sz="1000" dirty="0">
                <a:solidFill>
                  <a:schemeClr val="tx1"/>
                </a:solidFill>
              </a:rPr>
              <a:t> </a:t>
            </a:r>
            <a:r>
              <a:rPr lang="en-CA" sz="1000" dirty="0" smtClean="0">
                <a:solidFill>
                  <a:schemeClr val="tx1"/>
                </a:solidFill>
              </a:rPr>
              <a:t>with no more than 1</a:t>
            </a:r>
            <a:endParaRPr lang="en-CA" sz="1000" dirty="0">
              <a:solidFill>
                <a:schemeClr val="tx1"/>
              </a:solidFill>
            </a:endParaRPr>
          </a:p>
        </p:txBody>
      </p:sp>
    </p:spTree>
    <p:extLst>
      <p:ext uri="{BB962C8B-B14F-4D97-AF65-F5344CB8AC3E}">
        <p14:creationId xmlns:p14="http://schemas.microsoft.com/office/powerpoint/2010/main" val="1132727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01" y="0"/>
            <a:ext cx="8748465" cy="65613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88732" y="1480220"/>
            <a:ext cx="3995936" cy="299695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3" y="4437112"/>
            <a:ext cx="3411759" cy="2558819"/>
          </a:xfrm>
          <a:prstGeom prst="rect">
            <a:avLst/>
          </a:prstGeom>
          <a:ln>
            <a:solidFill>
              <a:schemeClr val="accent1"/>
            </a:solidFill>
          </a:ln>
          <a:effectLst>
            <a:softEdge rad="12700"/>
          </a:effectLst>
          <a:scene3d>
            <a:camera prst="orthographicFront"/>
            <a:lightRig rig="threePt" dir="t"/>
          </a:scene3d>
          <a:sp3d extrusionH="127000" contourW="12700">
            <a:extrusionClr>
              <a:schemeClr val="bg1"/>
            </a:extrusionClr>
            <a:contourClr>
              <a:schemeClr val="bg1"/>
            </a:contourClr>
          </a:sp3d>
        </p:spPr>
      </p:pic>
    </p:spTree>
    <p:extLst>
      <p:ext uri="{BB962C8B-B14F-4D97-AF65-F5344CB8AC3E}">
        <p14:creationId xmlns:p14="http://schemas.microsoft.com/office/powerpoint/2010/main" val="74799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3641" y="116696"/>
            <a:ext cx="8670602" cy="461665"/>
          </a:xfrm>
          <a:prstGeom prst="rect">
            <a:avLst/>
          </a:prstGeom>
        </p:spPr>
        <p:txBody>
          <a:bodyPr wrap="square">
            <a:spAutoFit/>
          </a:bodyPr>
          <a:lstStyle/>
          <a:p>
            <a:pPr algn="ctr"/>
            <a:r>
              <a:rPr lang="en-US" sz="2400" dirty="0" smtClean="0">
                <a:solidFill>
                  <a:schemeClr val="tx1"/>
                </a:solidFill>
              </a:rPr>
              <a:t>Communications</a:t>
            </a:r>
            <a:endParaRPr lang="en-CA" sz="2400" dirty="0">
              <a:solidFill>
                <a:schemeClr val="tx1"/>
              </a:solidFill>
            </a:endParaRPr>
          </a:p>
        </p:txBody>
      </p:sp>
      <p:sp>
        <p:nvSpPr>
          <p:cNvPr id="4" name="Rectangle 3"/>
          <p:cNvSpPr/>
          <p:nvPr/>
        </p:nvSpPr>
        <p:spPr>
          <a:xfrm>
            <a:off x="101981" y="980728"/>
            <a:ext cx="8967415" cy="5016758"/>
          </a:xfrm>
          <a:prstGeom prst="rect">
            <a:avLst/>
          </a:prstGeom>
        </p:spPr>
        <p:txBody>
          <a:bodyPr wrap="square">
            <a:spAutoFit/>
          </a:bodyPr>
          <a:lstStyle/>
          <a:p>
            <a:pPr lvl="0"/>
            <a:r>
              <a:rPr lang="en-US" sz="1600" dirty="0" smtClean="0">
                <a:solidFill>
                  <a:schemeClr val="tx1"/>
                </a:solidFill>
              </a:rPr>
              <a:t>Mazinaw Property </a:t>
            </a:r>
            <a:r>
              <a:rPr lang="en-US" sz="1600" dirty="0" smtClean="0">
                <a:solidFill>
                  <a:schemeClr val="tx1"/>
                </a:solidFill>
              </a:rPr>
              <a:t>Owners’ Association By Laws</a:t>
            </a:r>
          </a:p>
          <a:p>
            <a:pPr lvl="0"/>
            <a:r>
              <a:rPr lang="en-US" sz="1600" dirty="0" smtClean="0">
                <a:solidFill>
                  <a:schemeClr val="tx1"/>
                </a:solidFill>
              </a:rPr>
              <a:t>Mandate</a:t>
            </a:r>
            <a:r>
              <a:rPr lang="en-US" sz="1600" dirty="0" smtClean="0">
                <a:solidFill>
                  <a:schemeClr val="tx1"/>
                </a:solidFill>
              </a:rPr>
              <a:t>:  </a:t>
            </a:r>
            <a:r>
              <a:rPr lang="en-US" sz="1600" dirty="0">
                <a:solidFill>
                  <a:schemeClr val="tx1"/>
                </a:solidFill>
              </a:rPr>
              <a:t> </a:t>
            </a:r>
            <a:endParaRPr lang="en-CA" sz="1600" dirty="0">
              <a:solidFill>
                <a:schemeClr val="tx1"/>
              </a:solidFill>
            </a:endParaRPr>
          </a:p>
          <a:p>
            <a:r>
              <a:rPr lang="en-US" sz="1600" dirty="0">
                <a:solidFill>
                  <a:schemeClr val="accent1">
                    <a:lumMod val="75000"/>
                  </a:schemeClr>
                </a:solidFill>
              </a:rPr>
              <a:t>This association shall be known as the Mazinaw Property Owners’ Association  (MPOA). The MPOA is an unincorporated association of individuals formed to maintain and improve the quality of life and environment of the Mazinaw Lake community. The MPOA  shall be carried on without purpose of (financial) gain for its members: any profits or gains to the organization shall be used in promoting its objectives. </a:t>
            </a:r>
            <a:r>
              <a:rPr lang="en-US" sz="1600" i="1" dirty="0">
                <a:solidFill>
                  <a:schemeClr val="accent1">
                    <a:lumMod val="75000"/>
                  </a:schemeClr>
                </a:solidFill>
              </a:rPr>
              <a:t> </a:t>
            </a:r>
            <a:endParaRPr lang="en-CA" sz="1600" dirty="0">
              <a:solidFill>
                <a:schemeClr val="accent1">
                  <a:lumMod val="75000"/>
                </a:schemeClr>
              </a:solidFill>
            </a:endParaRPr>
          </a:p>
          <a:p>
            <a:r>
              <a:rPr lang="en-US" sz="1600" dirty="0">
                <a:solidFill>
                  <a:schemeClr val="accent1">
                    <a:lumMod val="75000"/>
                  </a:schemeClr>
                </a:solidFill>
              </a:rPr>
              <a:t> </a:t>
            </a:r>
            <a:endParaRPr lang="en-CA" sz="1600" dirty="0">
              <a:solidFill>
                <a:schemeClr val="accent1">
                  <a:lumMod val="75000"/>
                </a:schemeClr>
              </a:solidFill>
            </a:endParaRPr>
          </a:p>
          <a:p>
            <a:pPr lvl="0"/>
            <a:r>
              <a:rPr lang="en-US" sz="1600" dirty="0">
                <a:solidFill>
                  <a:schemeClr val="tx1"/>
                </a:solidFill>
              </a:rPr>
              <a:t>Objective</a:t>
            </a:r>
            <a:endParaRPr lang="en-CA" sz="1600" dirty="0">
              <a:solidFill>
                <a:schemeClr val="tx1"/>
              </a:solidFill>
            </a:endParaRPr>
          </a:p>
          <a:p>
            <a:r>
              <a:rPr lang="en-US" sz="1600" dirty="0" smtClean="0">
                <a:solidFill>
                  <a:schemeClr val="accent1">
                    <a:lumMod val="75000"/>
                  </a:schemeClr>
                </a:solidFill>
              </a:rPr>
              <a:t>The </a:t>
            </a:r>
            <a:r>
              <a:rPr lang="en-US" sz="1600" dirty="0">
                <a:solidFill>
                  <a:schemeClr val="accent1">
                    <a:lumMod val="75000"/>
                  </a:schemeClr>
                </a:solidFill>
              </a:rPr>
              <a:t>purpose of the MPOA  shall be to unite property owners for the purpose of dealing with members, governments, organizations and agencies relative to the quality of life and environment of the community. </a:t>
            </a:r>
            <a:endParaRPr lang="en-CA" sz="1600" dirty="0">
              <a:solidFill>
                <a:schemeClr val="accent1">
                  <a:lumMod val="75000"/>
                </a:schemeClr>
              </a:solidFill>
            </a:endParaRPr>
          </a:p>
          <a:p>
            <a:pPr marL="93663" lvl="1"/>
            <a:endParaRPr lang="en-CA" sz="1600" b="0" dirty="0" smtClean="0">
              <a:solidFill>
                <a:schemeClr val="tx1"/>
              </a:solidFill>
            </a:endParaRPr>
          </a:p>
          <a:p>
            <a:pPr marL="93663" lvl="1"/>
            <a:r>
              <a:rPr lang="en-CA" sz="2400" b="0" dirty="0" smtClean="0">
                <a:solidFill>
                  <a:schemeClr val="tx1"/>
                </a:solidFill>
              </a:rPr>
              <a:t>As a board, we’ve agreed</a:t>
            </a:r>
          </a:p>
          <a:p>
            <a:pPr marL="268288" lvl="1" indent="-174625">
              <a:buFont typeface="Arial" panose="020B0604020202020204" pitchFamily="34" charset="0"/>
              <a:buChar char="•"/>
            </a:pPr>
            <a:r>
              <a:rPr lang="en-CA" sz="2400" b="0" dirty="0" smtClean="0">
                <a:solidFill>
                  <a:schemeClr val="tx1"/>
                </a:solidFill>
              </a:rPr>
              <a:t>We will act when in the best interest of </a:t>
            </a:r>
            <a:r>
              <a:rPr lang="en-CA" sz="2400" b="0" dirty="0" smtClean="0">
                <a:solidFill>
                  <a:schemeClr val="tx1"/>
                </a:solidFill>
              </a:rPr>
              <a:t>all </a:t>
            </a:r>
            <a:r>
              <a:rPr lang="en-CA" sz="2400" b="0" dirty="0" smtClean="0">
                <a:solidFill>
                  <a:schemeClr val="tx1"/>
                </a:solidFill>
              </a:rPr>
              <a:t>members</a:t>
            </a:r>
            <a:endParaRPr lang="en-CA" sz="2400" b="0" dirty="0" smtClean="0">
              <a:solidFill>
                <a:schemeClr val="tx1"/>
              </a:solidFill>
            </a:endParaRPr>
          </a:p>
          <a:p>
            <a:pPr marL="268288" lvl="1" indent="-174625">
              <a:buFont typeface="Arial" panose="020B0604020202020204" pitchFamily="34" charset="0"/>
              <a:buChar char="•"/>
            </a:pPr>
            <a:r>
              <a:rPr lang="en-CA" sz="2400" b="0" dirty="0" smtClean="0">
                <a:solidFill>
                  <a:schemeClr val="tx1"/>
                </a:solidFill>
              </a:rPr>
              <a:t>We will not divide our members when there are two or more sides/opinions on a topic.  In this case, we can inform only.</a:t>
            </a:r>
          </a:p>
        </p:txBody>
      </p:sp>
      <p:sp>
        <p:nvSpPr>
          <p:cNvPr id="5" name="Rectangle 4"/>
          <p:cNvSpPr/>
          <p:nvPr/>
        </p:nvSpPr>
        <p:spPr>
          <a:xfrm>
            <a:off x="293886" y="6197242"/>
            <a:ext cx="8850114" cy="400110"/>
          </a:xfrm>
          <a:prstGeom prst="rect">
            <a:avLst/>
          </a:prstGeom>
        </p:spPr>
        <p:txBody>
          <a:bodyPr wrap="square">
            <a:spAutoFit/>
          </a:bodyPr>
          <a:lstStyle/>
          <a:p>
            <a:pPr marL="342900" lvl="1" indent="-342900" eaLnBrk="1" fontAlgn="auto" hangingPunct="1">
              <a:spcBef>
                <a:spcPts val="0"/>
              </a:spcBef>
              <a:spcAft>
                <a:spcPts val="0"/>
              </a:spcAft>
              <a:buFont typeface="Wingdings" panose="05000000000000000000" pitchFamily="2" charset="2"/>
              <a:buChar char="Ø"/>
              <a:defRPr/>
            </a:pPr>
            <a:r>
              <a:rPr lang="en-CA" sz="2000" i="1" dirty="0" smtClean="0">
                <a:solidFill>
                  <a:srgbClr val="002060"/>
                </a:solidFill>
              </a:rPr>
              <a:t> Presented </a:t>
            </a:r>
            <a:r>
              <a:rPr lang="en-CA" sz="2000" i="1" dirty="0">
                <a:solidFill>
                  <a:srgbClr val="002060"/>
                </a:solidFill>
              </a:rPr>
              <a:t>by </a:t>
            </a:r>
            <a:r>
              <a:rPr lang="en-CA" sz="2000" i="1" dirty="0" smtClean="0">
                <a:solidFill>
                  <a:srgbClr val="002060"/>
                </a:solidFill>
              </a:rPr>
              <a:t>Fran Bates, </a:t>
            </a:r>
            <a:r>
              <a:rPr lang="en-CA" sz="2000" i="1" dirty="0">
                <a:solidFill>
                  <a:srgbClr val="002060"/>
                </a:solidFill>
              </a:rPr>
              <a:t>MPOA </a:t>
            </a:r>
            <a:r>
              <a:rPr lang="en-CA" sz="2000" i="1" dirty="0" smtClean="0">
                <a:solidFill>
                  <a:srgbClr val="002060"/>
                </a:solidFill>
              </a:rPr>
              <a:t>Director , Communication</a:t>
            </a:r>
            <a:endParaRPr lang="en-CA" sz="2000" dirty="0">
              <a:solidFill>
                <a:srgbClr val="002060"/>
              </a:solidFill>
            </a:endParaRPr>
          </a:p>
        </p:txBody>
      </p:sp>
    </p:spTree>
    <p:extLst>
      <p:ext uri="{BB962C8B-B14F-4D97-AF65-F5344CB8AC3E}">
        <p14:creationId xmlns:p14="http://schemas.microsoft.com/office/powerpoint/2010/main" val="3352030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3338" y="354013"/>
            <a:ext cx="8567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Membership</a:t>
            </a:r>
            <a:endParaRPr lang="en-CA" altLang="en-US" sz="3300" dirty="0">
              <a:solidFill>
                <a:schemeClr val="tx1"/>
              </a:solidFill>
            </a:endParaRPr>
          </a:p>
        </p:txBody>
      </p:sp>
      <p:sp>
        <p:nvSpPr>
          <p:cNvPr id="4" name="Rectangle 3"/>
          <p:cNvSpPr/>
          <p:nvPr/>
        </p:nvSpPr>
        <p:spPr>
          <a:xfrm>
            <a:off x="882718" y="1052736"/>
            <a:ext cx="7145666" cy="830997"/>
          </a:xfrm>
          <a:prstGeom prst="rect">
            <a:avLst/>
          </a:prstGeom>
        </p:spPr>
        <p:txBody>
          <a:bodyPr wrap="square">
            <a:spAutoFit/>
          </a:bodyPr>
          <a:lstStyle/>
          <a:p>
            <a:pPr marL="93663" lvl="1"/>
            <a:endParaRPr lang="en-CA" sz="2400" b="0" dirty="0" smtClean="0">
              <a:solidFill>
                <a:schemeClr val="tx1"/>
              </a:solidFill>
            </a:endParaRPr>
          </a:p>
          <a:p>
            <a:pPr marL="93663" lvl="1"/>
            <a:endParaRPr lang="en-CA" sz="2400" b="0" dirty="0">
              <a:solidFill>
                <a:schemeClr val="tx1"/>
              </a:solidFill>
            </a:endParaRPr>
          </a:p>
        </p:txBody>
      </p:sp>
      <p:sp>
        <p:nvSpPr>
          <p:cNvPr id="6" name="Rectangle 5"/>
          <p:cNvSpPr/>
          <p:nvPr/>
        </p:nvSpPr>
        <p:spPr>
          <a:xfrm>
            <a:off x="293886" y="5949280"/>
            <a:ext cx="8850114" cy="461665"/>
          </a:xfrm>
          <a:prstGeom prst="rect">
            <a:avLst/>
          </a:prstGeom>
        </p:spPr>
        <p:txBody>
          <a:bodyPr wrap="square">
            <a:spAutoFit/>
          </a:bodyPr>
          <a:lstStyle/>
          <a:p>
            <a:pPr marL="342900" lvl="1" indent="-342900" eaLnBrk="1" fontAlgn="auto" hangingPunct="1">
              <a:spcBef>
                <a:spcPts val="0"/>
              </a:spcBef>
              <a:spcAft>
                <a:spcPts val="0"/>
              </a:spcAft>
              <a:buFont typeface="Wingdings" panose="05000000000000000000" pitchFamily="2" charset="2"/>
              <a:buChar char="Ø"/>
              <a:defRPr/>
            </a:pPr>
            <a:r>
              <a:rPr lang="en-CA" sz="2400" i="1" dirty="0" smtClean="0">
                <a:solidFill>
                  <a:srgbClr val="002060"/>
                </a:solidFill>
              </a:rPr>
              <a:t> </a:t>
            </a:r>
            <a:r>
              <a:rPr lang="en-CA" sz="2000" i="1" dirty="0" smtClean="0">
                <a:solidFill>
                  <a:srgbClr val="002060"/>
                </a:solidFill>
              </a:rPr>
              <a:t>Presented </a:t>
            </a:r>
            <a:r>
              <a:rPr lang="en-CA" sz="2000" i="1" dirty="0">
                <a:solidFill>
                  <a:srgbClr val="002060"/>
                </a:solidFill>
              </a:rPr>
              <a:t>by </a:t>
            </a:r>
            <a:r>
              <a:rPr lang="en-CA" sz="2000" i="1" dirty="0" smtClean="0">
                <a:solidFill>
                  <a:srgbClr val="002060"/>
                </a:solidFill>
              </a:rPr>
              <a:t>Kate McGovern, </a:t>
            </a:r>
            <a:r>
              <a:rPr lang="en-CA" sz="2000" i="1" dirty="0">
                <a:solidFill>
                  <a:srgbClr val="002060"/>
                </a:solidFill>
              </a:rPr>
              <a:t>MPOA </a:t>
            </a:r>
            <a:r>
              <a:rPr lang="en-CA" sz="2000" i="1" dirty="0" smtClean="0">
                <a:solidFill>
                  <a:srgbClr val="002060"/>
                </a:solidFill>
              </a:rPr>
              <a:t>Director, Membership</a:t>
            </a:r>
            <a:endParaRPr lang="en-CA" sz="2000" dirty="0">
              <a:solidFill>
                <a:srgbClr val="002060"/>
              </a:solidFill>
            </a:endParaRPr>
          </a:p>
        </p:txBody>
      </p:sp>
      <p:sp>
        <p:nvSpPr>
          <p:cNvPr id="5" name="Rectangle 4"/>
          <p:cNvSpPr/>
          <p:nvPr/>
        </p:nvSpPr>
        <p:spPr>
          <a:xfrm>
            <a:off x="398463" y="954177"/>
            <a:ext cx="8640960" cy="830997"/>
          </a:xfrm>
          <a:prstGeom prst="rect">
            <a:avLst/>
          </a:prstGeom>
        </p:spPr>
        <p:txBody>
          <a:bodyPr wrap="square">
            <a:spAutoFit/>
          </a:bodyPr>
          <a:lstStyle/>
          <a:p>
            <a:pPr marL="268288" lvl="1" indent="-174625">
              <a:buFont typeface="Arial" panose="020B0604020202020204" pitchFamily="34" charset="0"/>
              <a:buChar char="•"/>
            </a:pPr>
            <a:r>
              <a:rPr lang="en-CA" sz="2400" b="0" dirty="0" smtClean="0">
                <a:solidFill>
                  <a:schemeClr val="tx1"/>
                </a:solidFill>
              </a:rPr>
              <a:t>2016 – 176 members</a:t>
            </a:r>
          </a:p>
          <a:p>
            <a:pPr marL="93663" lvl="1"/>
            <a:endParaRPr lang="en-CA" sz="2400" b="0" dirty="0">
              <a:solidFill>
                <a:schemeClr val="tx1"/>
              </a:solidFill>
            </a:endParaRPr>
          </a:p>
        </p:txBody>
      </p:sp>
      <p:sp>
        <p:nvSpPr>
          <p:cNvPr id="7" name="TextBox 3"/>
          <p:cNvSpPr txBox="1">
            <a:spLocks noChangeArrowheads="1"/>
          </p:cNvSpPr>
          <p:nvPr/>
        </p:nvSpPr>
        <p:spPr bwMode="auto">
          <a:xfrm>
            <a:off x="45889" y="1785174"/>
            <a:ext cx="8567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Special Project</a:t>
            </a:r>
            <a:endParaRPr lang="en-CA" altLang="en-US" sz="3300" dirty="0">
              <a:solidFill>
                <a:schemeClr val="tx1"/>
              </a:solidFill>
            </a:endParaRPr>
          </a:p>
        </p:txBody>
      </p:sp>
      <p:sp>
        <p:nvSpPr>
          <p:cNvPr id="8" name="Rectangle 7"/>
          <p:cNvSpPr/>
          <p:nvPr/>
        </p:nvSpPr>
        <p:spPr>
          <a:xfrm>
            <a:off x="411064" y="2616171"/>
            <a:ext cx="8640960" cy="3416320"/>
          </a:xfrm>
          <a:prstGeom prst="rect">
            <a:avLst/>
          </a:prstGeom>
        </p:spPr>
        <p:txBody>
          <a:bodyPr wrap="square">
            <a:spAutoFit/>
          </a:bodyPr>
          <a:lstStyle/>
          <a:p>
            <a:pPr marL="93663" lvl="1"/>
            <a:r>
              <a:rPr lang="en-CA" sz="2400" dirty="0" smtClean="0">
                <a:solidFill>
                  <a:schemeClr val="tx1"/>
                </a:solidFill>
              </a:rPr>
              <a:t>MPOA Directory</a:t>
            </a:r>
          </a:p>
          <a:p>
            <a:pPr marL="268288" lvl="1" indent="-174625">
              <a:buFont typeface="Arial" panose="020B0604020202020204" pitchFamily="34" charset="0"/>
              <a:buChar char="•"/>
            </a:pPr>
            <a:r>
              <a:rPr lang="en-CA" sz="2400" b="0" dirty="0" smtClean="0">
                <a:solidFill>
                  <a:schemeClr val="tx1"/>
                </a:solidFill>
              </a:rPr>
              <a:t>2017 – collect contact information</a:t>
            </a:r>
          </a:p>
          <a:p>
            <a:pPr marL="725488" lvl="2" indent="-174625">
              <a:buFont typeface="Arial" panose="020B0604020202020204" pitchFamily="34" charset="0"/>
              <a:buChar char="•"/>
            </a:pPr>
            <a:r>
              <a:rPr lang="en-CA" sz="2400" b="0" dirty="0" smtClean="0">
                <a:solidFill>
                  <a:schemeClr val="tx1"/>
                </a:solidFill>
              </a:rPr>
              <a:t>We will use existing contact information on file but canvass non-members </a:t>
            </a:r>
          </a:p>
          <a:p>
            <a:pPr marL="725488" lvl="2" indent="-174625">
              <a:buFont typeface="Arial" panose="020B0604020202020204" pitchFamily="34" charset="0"/>
              <a:buChar char="•"/>
            </a:pPr>
            <a:r>
              <a:rPr lang="en-CA" sz="2400" b="0" dirty="0" smtClean="0">
                <a:solidFill>
                  <a:schemeClr val="tx1"/>
                </a:solidFill>
              </a:rPr>
              <a:t>Looking for volunteers per bay/street to help collect information</a:t>
            </a:r>
          </a:p>
          <a:p>
            <a:pPr marL="268288" lvl="1" indent="-174625">
              <a:buFont typeface="Arial" panose="020B0604020202020204" pitchFamily="34" charset="0"/>
              <a:buChar char="•"/>
            </a:pPr>
            <a:r>
              <a:rPr lang="en-CA" sz="2400" b="0" dirty="0" smtClean="0">
                <a:solidFill>
                  <a:schemeClr val="tx1"/>
                </a:solidFill>
              </a:rPr>
              <a:t>2018 – distribute directory </a:t>
            </a:r>
          </a:p>
          <a:p>
            <a:pPr marL="268288" lvl="1" indent="-174625">
              <a:buFont typeface="Arial" panose="020B0604020202020204" pitchFamily="34" charset="0"/>
              <a:buChar char="•"/>
            </a:pPr>
            <a:r>
              <a:rPr lang="en-CA" sz="2400" b="0" dirty="0" smtClean="0">
                <a:solidFill>
                  <a:schemeClr val="tx1"/>
                </a:solidFill>
              </a:rPr>
              <a:t>Last directory: 2013</a:t>
            </a:r>
          </a:p>
          <a:p>
            <a:pPr marL="93663" lvl="1"/>
            <a:endParaRPr lang="en-CA" sz="2400" b="0" dirty="0">
              <a:solidFill>
                <a:schemeClr val="tx1"/>
              </a:solidFill>
            </a:endParaRPr>
          </a:p>
        </p:txBody>
      </p:sp>
    </p:spTree>
    <p:extLst>
      <p:ext uri="{BB962C8B-B14F-4D97-AF65-F5344CB8AC3E}">
        <p14:creationId xmlns:p14="http://schemas.microsoft.com/office/powerpoint/2010/main" val="40612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33338" y="354013"/>
            <a:ext cx="8567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History of the Area</a:t>
            </a:r>
            <a:endParaRPr lang="en-CA" altLang="en-US" sz="3300" dirty="0">
              <a:solidFill>
                <a:schemeClr val="tx1"/>
              </a:solidFill>
            </a:endParaRPr>
          </a:p>
        </p:txBody>
      </p:sp>
      <p:sp>
        <p:nvSpPr>
          <p:cNvPr id="4" name="Rectangle 3"/>
          <p:cNvSpPr/>
          <p:nvPr/>
        </p:nvSpPr>
        <p:spPr>
          <a:xfrm>
            <a:off x="882718" y="1052736"/>
            <a:ext cx="7937754" cy="1200329"/>
          </a:xfrm>
          <a:prstGeom prst="rect">
            <a:avLst/>
          </a:prstGeom>
        </p:spPr>
        <p:txBody>
          <a:bodyPr wrap="square">
            <a:spAutoFit/>
          </a:bodyPr>
          <a:lstStyle/>
          <a:p>
            <a:pPr marL="268288" lvl="1" indent="-174625">
              <a:buFont typeface="Arial" panose="020B0604020202020204" pitchFamily="34" charset="0"/>
              <a:buChar char="•"/>
            </a:pPr>
            <a:r>
              <a:rPr lang="en-CA" sz="2400" b="0" dirty="0" smtClean="0">
                <a:solidFill>
                  <a:schemeClr val="tx1"/>
                </a:solidFill>
              </a:rPr>
              <a:t>In honour of our 150</a:t>
            </a:r>
            <a:r>
              <a:rPr lang="en-CA" sz="2400" b="0" baseline="30000" dirty="0" smtClean="0">
                <a:solidFill>
                  <a:schemeClr val="tx1"/>
                </a:solidFill>
              </a:rPr>
              <a:t>th</a:t>
            </a:r>
            <a:r>
              <a:rPr lang="en-CA" sz="2400" b="0" dirty="0" smtClean="0">
                <a:solidFill>
                  <a:schemeClr val="tx1"/>
                </a:solidFill>
              </a:rPr>
              <a:t> birthday - Margaret </a:t>
            </a:r>
            <a:r>
              <a:rPr lang="en-CA" sz="2400" b="0" dirty="0" err="1" smtClean="0">
                <a:solidFill>
                  <a:schemeClr val="tx1"/>
                </a:solidFill>
              </a:rPr>
              <a:t>Axford</a:t>
            </a:r>
            <a:endParaRPr lang="en-CA" sz="2400" b="0" dirty="0" smtClean="0">
              <a:solidFill>
                <a:schemeClr val="tx1"/>
              </a:solidFill>
            </a:endParaRPr>
          </a:p>
          <a:p>
            <a:pPr marL="268288" lvl="1" indent="-174625">
              <a:buFont typeface="Arial" panose="020B0604020202020204" pitchFamily="34" charset="0"/>
              <a:buChar char="•"/>
            </a:pPr>
            <a:r>
              <a:rPr lang="en-CA" sz="2400" b="0" dirty="0" smtClean="0">
                <a:solidFill>
                  <a:schemeClr val="tx1"/>
                </a:solidFill>
              </a:rPr>
              <a:t>Historical Society and head of Cloyne Pioneer Museum </a:t>
            </a:r>
          </a:p>
          <a:p>
            <a:pPr marL="93663" lvl="1"/>
            <a:endParaRPr lang="en-CA" sz="2400" b="0" dirty="0">
              <a:solidFill>
                <a:schemeClr val="tx1"/>
              </a:solidFill>
            </a:endParaRPr>
          </a:p>
        </p:txBody>
      </p:sp>
      <p:sp>
        <p:nvSpPr>
          <p:cNvPr id="6" name="Rectangle 5"/>
          <p:cNvSpPr/>
          <p:nvPr/>
        </p:nvSpPr>
        <p:spPr>
          <a:xfrm>
            <a:off x="293886" y="5949280"/>
            <a:ext cx="8850114" cy="461665"/>
          </a:xfrm>
          <a:prstGeom prst="rect">
            <a:avLst/>
          </a:prstGeom>
        </p:spPr>
        <p:txBody>
          <a:bodyPr wrap="square">
            <a:spAutoFit/>
          </a:bodyPr>
          <a:lstStyle/>
          <a:p>
            <a:r>
              <a:rPr lang="en-CA" sz="2400" i="1" dirty="0" smtClean="0">
                <a:solidFill>
                  <a:srgbClr val="002060"/>
                </a:solidFill>
              </a:rPr>
              <a:t> </a:t>
            </a:r>
            <a:r>
              <a:rPr lang="en-CA" sz="2000" i="1" dirty="0" smtClean="0">
                <a:solidFill>
                  <a:srgbClr val="002060"/>
                </a:solidFill>
              </a:rPr>
              <a:t>Guest Speaker Margaret </a:t>
            </a:r>
            <a:r>
              <a:rPr lang="en-CA" sz="2000" i="1" dirty="0" err="1" smtClean="0">
                <a:solidFill>
                  <a:srgbClr val="002060"/>
                </a:solidFill>
              </a:rPr>
              <a:t>Axford</a:t>
            </a:r>
            <a:endParaRPr lang="en-CA" sz="2000" i="1" dirty="0">
              <a:solidFill>
                <a:srgbClr val="002060"/>
              </a:solidFill>
            </a:endParaRPr>
          </a:p>
        </p:txBody>
      </p:sp>
    </p:spTree>
    <p:extLst>
      <p:ext uri="{BB962C8B-B14F-4D97-AF65-F5344CB8AC3E}">
        <p14:creationId xmlns:p14="http://schemas.microsoft.com/office/powerpoint/2010/main" val="218127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3338" y="116632"/>
            <a:ext cx="8567737" cy="1107996"/>
          </a:xfrm>
          <a:prstGeom prst="rect">
            <a:avLst/>
          </a:prstGeom>
          <a:noFill/>
          <a:ln>
            <a:noFill/>
          </a:ln>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Call for new board members</a:t>
            </a:r>
            <a:endParaRPr lang="en-CA" altLang="en-US" sz="3300" dirty="0">
              <a:solidFill>
                <a:schemeClr val="tx1"/>
              </a:solidFill>
            </a:endParaRPr>
          </a:p>
          <a:p>
            <a:endParaRPr lang="en-CA" altLang="en-US" sz="33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071328276"/>
              </p:ext>
            </p:extLst>
          </p:nvPr>
        </p:nvGraphicFramePr>
        <p:xfrm>
          <a:off x="33338" y="701348"/>
          <a:ext cx="9110664" cy="5992673"/>
        </p:xfrm>
        <a:graphic>
          <a:graphicData uri="http://schemas.openxmlformats.org/drawingml/2006/table">
            <a:tbl>
              <a:tblPr firstRow="1" bandRow="1">
                <a:tableStyleId>{5940675A-B579-460E-94D1-54222C63F5DA}</a:tableStyleId>
              </a:tblPr>
              <a:tblGrid>
                <a:gridCol w="1874366"/>
                <a:gridCol w="2232249"/>
                <a:gridCol w="936104"/>
                <a:gridCol w="4067945"/>
              </a:tblGrid>
              <a:tr h="356148">
                <a:tc>
                  <a:txBody>
                    <a:bodyPr/>
                    <a:lstStyle/>
                    <a:p>
                      <a:r>
                        <a:rPr lang="en-CA" sz="1200" dirty="0" smtClean="0"/>
                        <a:t>Roles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Incumbent</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Years on Board</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Duties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President</a:t>
                      </a:r>
                      <a:r>
                        <a:rPr lang="en-CA" sz="1200" baseline="0" dirty="0" smtClean="0"/>
                        <a:t> </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Arndt</a:t>
                      </a:r>
                      <a:r>
                        <a:rPr lang="en-CA" sz="1200" baseline="0" dirty="0" smtClean="0"/>
                        <a:t> Kruger</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6</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err="1" smtClean="0"/>
                        <a:t>Liase</a:t>
                      </a:r>
                      <a:r>
                        <a:rPr lang="en-CA" sz="1200" dirty="0" smtClean="0"/>
                        <a:t> with township &amp; community groups; membership &amp; MPOA board on issues &amp; initiatives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200" baseline="0" dirty="0" smtClean="0"/>
                        <a:t>Vice President</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Harry Van </a:t>
                      </a:r>
                      <a:r>
                        <a:rPr lang="en-CA" sz="1200" dirty="0" err="1" smtClean="0"/>
                        <a:t>Ymeren</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1</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Works with / back up president </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229">
                <a:tc>
                  <a:txBody>
                    <a:bodyPr/>
                    <a:lstStyle/>
                    <a:p>
                      <a:r>
                        <a:rPr lang="en-CA" sz="1200" dirty="0" smtClean="0"/>
                        <a:t>Treasurer</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Tracking &amp; maintaining financial posture of MPOA</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Secretary</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Recording and keeping of MPOA meeting minutes</a:t>
                      </a:r>
                      <a:r>
                        <a:rPr lang="en-CA" sz="1200" baseline="0" dirty="0" smtClean="0"/>
                        <a:t>   </a:t>
                      </a:r>
                      <a:r>
                        <a:rPr lang="en-CA" sz="1200" i="1" dirty="0" smtClean="0">
                          <a:solidFill>
                            <a:srgbClr val="7030A0"/>
                          </a:solidFill>
                        </a:rPr>
                        <a:t>*word</a:t>
                      </a:r>
                      <a:r>
                        <a:rPr lang="en-CA" sz="1200" i="1" baseline="0" dirty="0" smtClean="0">
                          <a:solidFill>
                            <a:srgbClr val="7030A0"/>
                          </a:solidFill>
                        </a:rPr>
                        <a:t> an asset</a:t>
                      </a:r>
                      <a:endParaRPr lang="en-CA" sz="1200" i="1" dirty="0" smtClean="0">
                        <a:solidFill>
                          <a:srgbClr val="7030A0"/>
                        </a:solidFill>
                      </a:endParaRP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200" dirty="0" smtClean="0"/>
                        <a:t>FOCA</a:t>
                      </a:r>
                      <a:r>
                        <a:rPr lang="en-CA" sz="1200" baseline="0" dirty="0" smtClean="0"/>
                        <a:t> </a:t>
                      </a:r>
                      <a:r>
                        <a:rPr lang="en-CA" sz="1200" dirty="0" smtClean="0"/>
                        <a:t>Representative</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Murray Russell</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26</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Keeps up-to-date with</a:t>
                      </a:r>
                      <a:r>
                        <a:rPr lang="en-CA" sz="1200" baseline="0" dirty="0" smtClean="0"/>
                        <a:t> FOCA initiatives; rep to FOCA</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Lake Stewart</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2</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Water</a:t>
                      </a:r>
                      <a:r>
                        <a:rPr lang="en-CA" sz="1200" baseline="0" dirty="0" smtClean="0"/>
                        <a:t> quality focus </a:t>
                      </a:r>
                      <a:r>
                        <a:rPr lang="en-CA" sz="1200" baseline="0" dirty="0" err="1" smtClean="0"/>
                        <a:t>incl</a:t>
                      </a:r>
                      <a:r>
                        <a:rPr lang="en-CA" sz="1200" baseline="0" dirty="0" smtClean="0"/>
                        <a:t> c</a:t>
                      </a:r>
                      <a:r>
                        <a:rPr lang="en-CA" sz="1200" dirty="0" smtClean="0"/>
                        <a:t>ommunicate with organizations related to water quality, coordinate and partake in efforts to improve water conditions, habitat, and native species.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200" dirty="0" smtClean="0"/>
                        <a:t>Memberships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Kate McGovern</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1</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Strategies to boost</a:t>
                      </a:r>
                      <a:r>
                        <a:rPr lang="en-CA" sz="1200" baseline="0" dirty="0" smtClean="0"/>
                        <a:t> membership &amp; </a:t>
                      </a:r>
                      <a:r>
                        <a:rPr lang="en-CA" sz="1200" dirty="0" smtClean="0"/>
                        <a:t>alternatives for payments; tracking payments</a:t>
                      </a:r>
                      <a:r>
                        <a:rPr lang="en-CA" sz="1200" baseline="0" dirty="0" smtClean="0"/>
                        <a:t>     </a:t>
                      </a:r>
                      <a:r>
                        <a:rPr lang="en-CA" sz="1200" i="1" dirty="0" smtClean="0">
                          <a:solidFill>
                            <a:srgbClr val="7030A0"/>
                          </a:solidFill>
                        </a:rPr>
                        <a:t> *excel skills an asset</a:t>
                      </a:r>
                      <a:endParaRPr lang="en-CA" sz="1200" i="1" dirty="0">
                        <a:solidFill>
                          <a:srgbClr val="7030A0"/>
                        </a:solidFill>
                      </a:endParaRP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200" dirty="0" smtClean="0"/>
                        <a:t>Communications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Francine Bates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6</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CA" sz="1200" baseline="0" dirty="0" smtClean="0"/>
                        <a:t>Monitors the </a:t>
                      </a:r>
                      <a:r>
                        <a:rPr lang="en-CA" sz="1200" baseline="0" dirty="0" smtClean="0">
                          <a:solidFill>
                            <a:srgbClr val="0070C0"/>
                          </a:solidFill>
                        </a:rPr>
                        <a:t>communications@lakemazinaw.ca</a:t>
                      </a:r>
                      <a:r>
                        <a:rPr lang="en-CA" sz="1200" baseline="0" dirty="0" smtClean="0"/>
                        <a:t> id and responds to members, community requests; </a:t>
                      </a:r>
                      <a:r>
                        <a:rPr lang="en-CA" sz="1200" dirty="0" smtClean="0"/>
                        <a:t>Webmaster</a:t>
                      </a:r>
                      <a:r>
                        <a:rPr lang="en-CA" sz="1200" baseline="0" dirty="0" smtClean="0"/>
                        <a:t> </a:t>
                      </a:r>
                      <a:r>
                        <a:rPr lang="en-CA" sz="1200" baseline="0" dirty="0" smtClean="0">
                          <a:solidFill>
                            <a:srgbClr val="0070C0"/>
                          </a:solidFill>
                        </a:rPr>
                        <a:t>for lakemazinaw.ca</a:t>
                      </a:r>
                      <a:r>
                        <a:rPr lang="en-CA" sz="1200" baseline="0" dirty="0" smtClean="0"/>
                        <a:t>; Sends newsletters to members; Updates home page with news; Updates Lost &amp; Found / Buy &amp; Sell; Maintains email listing &amp; password resets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dirty="0" smtClean="0">
                          <a:solidFill>
                            <a:srgbClr val="7030A0"/>
                          </a:solidFill>
                        </a:rPr>
                        <a:t>*technical</a:t>
                      </a:r>
                      <a:r>
                        <a:rPr lang="en-CA" sz="1200" i="1" baseline="0" dirty="0" smtClean="0">
                          <a:solidFill>
                            <a:srgbClr val="7030A0"/>
                          </a:solidFill>
                        </a:rPr>
                        <a:t> </a:t>
                      </a:r>
                      <a:r>
                        <a:rPr lang="en-CA" sz="1200" i="1" dirty="0" smtClean="0">
                          <a:solidFill>
                            <a:srgbClr val="7030A0"/>
                          </a:solidFill>
                        </a:rPr>
                        <a:t>skills required</a:t>
                      </a:r>
                      <a:endParaRPr lang="en-CA" sz="1200" i="1" baseline="0" dirty="0" smtClean="0">
                        <a:solidFill>
                          <a:srgbClr val="7030A0"/>
                        </a:solidFill>
                      </a:endParaRP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Community</a:t>
                      </a:r>
                      <a:r>
                        <a:rPr lang="en-CA" sz="1200" baseline="0" dirty="0" smtClean="0"/>
                        <a:t> Contact</a:t>
                      </a:r>
                      <a:endParaRPr lang="en-CA" sz="12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Kelly Wilson</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2</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Monitors local papers for items</a:t>
                      </a:r>
                      <a:r>
                        <a:rPr lang="en-CA" sz="1200" baseline="0" dirty="0" smtClean="0"/>
                        <a:t> that might concern our membership</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200" dirty="0" smtClean="0"/>
                        <a:t>Director</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Archie</a:t>
                      </a:r>
                      <a:r>
                        <a:rPr lang="en-CA" sz="1200" baseline="0" dirty="0" smtClean="0"/>
                        <a:t> MacDonald</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2</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Provides input on issues</a:t>
                      </a:r>
                      <a:endParaRPr lang="en-CA" sz="12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200" dirty="0" smtClean="0"/>
                        <a:t>Special project (Directory)</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Kate McGovern</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smtClean="0"/>
                        <a:t>1</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aseline="0" dirty="0" smtClean="0"/>
                        <a:t>Maintains/updates directory files</a:t>
                      </a:r>
                      <a:r>
                        <a:rPr lang="en-CA" sz="1200" baseline="0" dirty="0"/>
                        <a:t> </a:t>
                      </a:r>
                      <a:r>
                        <a:rPr lang="en-CA" sz="1200" baseline="0" dirty="0" smtClean="0"/>
                        <a:t>and map changes </a:t>
                      </a:r>
                      <a:r>
                        <a:rPr lang="en-CA" sz="1200" i="1" dirty="0" smtClean="0">
                          <a:solidFill>
                            <a:srgbClr val="7030A0"/>
                          </a:solidFill>
                        </a:rPr>
                        <a:t>*excel, </a:t>
                      </a:r>
                      <a:r>
                        <a:rPr lang="en-CA" sz="1200" i="1" dirty="0" err="1" smtClean="0">
                          <a:solidFill>
                            <a:srgbClr val="7030A0"/>
                          </a:solidFill>
                        </a:rPr>
                        <a:t>powerpoint</a:t>
                      </a:r>
                      <a:r>
                        <a:rPr lang="en-CA" sz="1200" i="1" dirty="0" smtClean="0">
                          <a:solidFill>
                            <a:srgbClr val="7030A0"/>
                          </a:solidFill>
                        </a:rPr>
                        <a:t>, word skills an asset</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6766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363663" y="1196975"/>
            <a:ext cx="619125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endParaRPr lang="en-CA" altLang="en-US" sz="3300" dirty="0">
              <a:solidFill>
                <a:schemeClr val="tx1"/>
              </a:solidFill>
            </a:endParaRPr>
          </a:p>
          <a:p>
            <a:pPr algn="ctr"/>
            <a:r>
              <a:rPr lang="en-CA" altLang="en-US" sz="3300" dirty="0">
                <a:solidFill>
                  <a:schemeClr val="tx1"/>
                </a:solidFill>
              </a:rPr>
              <a:t>THANKS FOR ATTENDING</a:t>
            </a:r>
          </a:p>
          <a:p>
            <a:pPr algn="ctr"/>
            <a:endParaRPr lang="en-CA" altLang="en-US" sz="3300" dirty="0">
              <a:solidFill>
                <a:schemeClr val="tx1"/>
              </a:solidFill>
            </a:endParaRPr>
          </a:p>
          <a:p>
            <a:pPr algn="ctr"/>
            <a:r>
              <a:rPr lang="en-CA" altLang="en-US" sz="3300" dirty="0">
                <a:solidFill>
                  <a:schemeClr val="tx1"/>
                </a:solidFill>
              </a:rPr>
              <a:t>HAPPY CANADA DAY WEEKEND</a:t>
            </a:r>
          </a:p>
          <a:p>
            <a:pPr algn="ctr"/>
            <a:endParaRPr lang="en-CA" altLang="en-US" sz="3300" dirty="0">
              <a:solidFill>
                <a:schemeClr val="tx1"/>
              </a:solidFill>
            </a:endParaRPr>
          </a:p>
        </p:txBody>
      </p:sp>
      <p:pic>
        <p:nvPicPr>
          <p:cNvPr id="358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2388" y="3881438"/>
            <a:ext cx="1193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792" y="-30811142"/>
            <a:ext cx="9414792" cy="6001643"/>
          </a:xfrm>
          <a:prstGeom prst="rect">
            <a:avLst/>
          </a:prstGeom>
        </p:spPr>
        <p:txBody>
          <a:bodyPr wrap="square">
            <a:spAutoFit/>
          </a:bodyPr>
          <a:lstStyle/>
          <a:p>
            <a:r>
              <a:rPr lang="en-CA" sz="1600" dirty="0"/>
              <a:t>5. President’s report: </a:t>
            </a:r>
          </a:p>
          <a:p>
            <a:r>
              <a:rPr lang="en-CA" sz="1600" dirty="0"/>
              <a:t>Appeal for new board members </a:t>
            </a:r>
          </a:p>
          <a:p>
            <a:r>
              <a:rPr lang="en-CA" sz="1600" dirty="0"/>
              <a:t>Tapping’s Bay dock survived well / No additional parking </a:t>
            </a:r>
          </a:p>
          <a:p>
            <a:r>
              <a:rPr lang="en-CA" sz="1600" dirty="0"/>
              <a:t>Welcome sign with mentioning of donors, and some friendly advice for users </a:t>
            </a:r>
          </a:p>
          <a:p>
            <a:r>
              <a:rPr lang="en-CA" sz="1600" dirty="0"/>
              <a:t>MPOA: The year in review: </a:t>
            </a:r>
          </a:p>
          <a:p>
            <a:r>
              <a:rPr lang="en-CA" sz="1600" dirty="0"/>
              <a:t>Commercial General </a:t>
            </a:r>
            <a:r>
              <a:rPr lang="en-CA" sz="1600" dirty="0" err="1"/>
              <a:t>Liabilty</a:t>
            </a:r>
            <a:r>
              <a:rPr lang="en-CA" sz="1600" dirty="0"/>
              <a:t> </a:t>
            </a:r>
            <a:r>
              <a:rPr lang="en-CA" sz="1600" dirty="0" err="1"/>
              <a:t>Insrance</a:t>
            </a:r>
            <a:r>
              <a:rPr lang="en-CA" sz="1600" dirty="0"/>
              <a:t> plus Director &amp;Officers Insurance </a:t>
            </a:r>
          </a:p>
          <a:p>
            <a:r>
              <a:rPr lang="en-CA" sz="1600" dirty="0"/>
              <a:t>No news on Incorporation (delay of ONCA legislation) </a:t>
            </a:r>
          </a:p>
          <a:p>
            <a:r>
              <a:rPr lang="en-CA" sz="1600" dirty="0"/>
              <a:t>Denbigh Ambulance service </a:t>
            </a:r>
          </a:p>
          <a:p>
            <a:r>
              <a:rPr lang="en-CA" sz="1600" dirty="0"/>
              <a:t>Fish Habitat Enhancement </a:t>
            </a:r>
          </a:p>
          <a:p>
            <a:r>
              <a:rPr lang="en-CA" sz="1600" dirty="0"/>
              <a:t>OPP boat washing </a:t>
            </a:r>
          </a:p>
          <a:p>
            <a:r>
              <a:rPr lang="en-CA" sz="1600" dirty="0"/>
              <a:t>Hydro and Bell </a:t>
            </a:r>
          </a:p>
          <a:p>
            <a:r>
              <a:rPr lang="en-CA" sz="1600" dirty="0"/>
              <a:t>Building Permit changes for docks/ floating docks </a:t>
            </a:r>
          </a:p>
          <a:p>
            <a:r>
              <a:rPr lang="en-CA" sz="1600" dirty="0"/>
              <a:t>Gypsy moth traps available (inserts &amp; </a:t>
            </a:r>
            <a:r>
              <a:rPr lang="en-CA" sz="1600" dirty="0" err="1"/>
              <a:t>pheromen</a:t>
            </a:r>
            <a:r>
              <a:rPr lang="en-CA" sz="1600" dirty="0"/>
              <a:t>: free of charge / new traps: $5.00) </a:t>
            </a:r>
          </a:p>
          <a:p>
            <a:r>
              <a:rPr lang="en-CA" sz="1600" dirty="0"/>
              <a:t>Septic: 10 points about keeping your septic working well </a:t>
            </a:r>
          </a:p>
          <a:p>
            <a:r>
              <a:rPr lang="en-CA" sz="1600" dirty="0"/>
              <a:t>AH: Septic tank inspection (brochures - Health Unit) </a:t>
            </a:r>
          </a:p>
          <a:p>
            <a:r>
              <a:rPr lang="en-CA" sz="1600" dirty="0"/>
              <a:t>6. Treasurer’s Report (Richard Colden, Treasurer) </a:t>
            </a:r>
          </a:p>
          <a:p>
            <a:r>
              <a:rPr lang="en-CA" sz="1600" dirty="0"/>
              <a:t>7. Guest Speakers: </a:t>
            </a:r>
          </a:p>
          <a:p>
            <a:r>
              <a:rPr lang="en-CA" sz="1600" dirty="0"/>
              <a:t>Jill Watersheds Canada </a:t>
            </a:r>
          </a:p>
          <a:p>
            <a:r>
              <a:rPr lang="en-CA" sz="1600" dirty="0"/>
              <a:t>8. Lisa Martin: Lake Steward Report </a:t>
            </a:r>
          </a:p>
          <a:p>
            <a:r>
              <a:rPr lang="en-CA" sz="1600" dirty="0"/>
              <a:t>9. Fran Bates, MPOA Membership &amp; Communications updates </a:t>
            </a:r>
          </a:p>
          <a:p>
            <a:r>
              <a:rPr lang="en-CA" sz="1600" dirty="0"/>
              <a:t>* Food drive when closing cottage? </a:t>
            </a:r>
          </a:p>
          <a:p>
            <a:r>
              <a:rPr lang="en-CA" sz="1600" dirty="0"/>
              <a:t>* Photo contest?10. Election to fill vacancies on the MPOA Board (Fran Bates) </a:t>
            </a:r>
          </a:p>
          <a:p>
            <a:r>
              <a:rPr lang="en-CA" sz="1600" dirty="0"/>
              <a:t>Call for nominations from the floor </a:t>
            </a:r>
          </a:p>
          <a:p>
            <a:r>
              <a:rPr lang="en-CA" sz="1600" dirty="0"/>
              <a:t>(Candidates should present themselves briefly and indicate what his/her interests are) </a:t>
            </a:r>
          </a:p>
        </p:txBody>
      </p:sp>
      <p:sp>
        <p:nvSpPr>
          <p:cNvPr id="6" name="Rectangle 5"/>
          <p:cNvSpPr/>
          <p:nvPr/>
        </p:nvSpPr>
        <p:spPr>
          <a:xfrm>
            <a:off x="632483" y="183755"/>
            <a:ext cx="8046640" cy="461665"/>
          </a:xfrm>
          <a:prstGeom prst="rect">
            <a:avLst/>
          </a:prstGeom>
        </p:spPr>
        <p:txBody>
          <a:bodyPr wrap="square">
            <a:spAutoFit/>
          </a:bodyPr>
          <a:lstStyle/>
          <a:p>
            <a:pPr marL="0" lvl="1" eaLnBrk="1" fontAlgn="auto" hangingPunct="1">
              <a:spcBef>
                <a:spcPts val="0"/>
              </a:spcBef>
              <a:spcAft>
                <a:spcPts val="0"/>
              </a:spcAft>
              <a:defRPr/>
            </a:pPr>
            <a:r>
              <a:rPr lang="en-CA" sz="2400" i="1" dirty="0" smtClean="0">
                <a:solidFill>
                  <a:srgbClr val="002060"/>
                </a:solidFill>
              </a:rPr>
              <a:t>In Honour of Canada’s 150</a:t>
            </a:r>
            <a:r>
              <a:rPr lang="en-CA" sz="2400" i="1" baseline="30000" dirty="0" smtClean="0">
                <a:solidFill>
                  <a:srgbClr val="002060"/>
                </a:solidFill>
              </a:rPr>
              <a:t>th</a:t>
            </a:r>
            <a:r>
              <a:rPr lang="en-CA" sz="2400" i="1" dirty="0" smtClean="0">
                <a:solidFill>
                  <a:srgbClr val="002060"/>
                </a:solidFill>
              </a:rPr>
              <a:t> Anniversary Trivia</a:t>
            </a:r>
            <a:endParaRPr lang="en-CA" sz="2400" dirty="0">
              <a:solidFill>
                <a:srgbClr val="002060"/>
              </a:solidFill>
            </a:endParaRPr>
          </a:p>
        </p:txBody>
      </p:sp>
      <p:sp>
        <p:nvSpPr>
          <p:cNvPr id="7" name="Rectangle 6"/>
          <p:cNvSpPr/>
          <p:nvPr/>
        </p:nvSpPr>
        <p:spPr>
          <a:xfrm>
            <a:off x="275110" y="671663"/>
            <a:ext cx="8761386" cy="6001643"/>
          </a:xfrm>
          <a:prstGeom prst="rect">
            <a:avLst/>
          </a:prstGeom>
        </p:spPr>
        <p:txBody>
          <a:bodyPr wrap="square">
            <a:spAutoFit/>
          </a:bodyPr>
          <a:lstStyle/>
          <a:p>
            <a:pPr marL="436563" lvl="1" indent="-342900">
              <a:buFont typeface="+mj-lt"/>
              <a:buAutoNum type="arabicPeriod"/>
            </a:pPr>
            <a:r>
              <a:rPr lang="en-CA" sz="1600" b="0" dirty="0" smtClean="0">
                <a:solidFill>
                  <a:schemeClr val="tx1"/>
                </a:solidFill>
              </a:rPr>
              <a:t>July 1</a:t>
            </a:r>
            <a:r>
              <a:rPr lang="en-CA" sz="1600" b="0" baseline="30000" dirty="0" smtClean="0">
                <a:solidFill>
                  <a:schemeClr val="tx1"/>
                </a:solidFill>
              </a:rPr>
              <a:t>st</a:t>
            </a:r>
            <a:r>
              <a:rPr lang="en-CA" sz="1600" b="0" dirty="0" smtClean="0">
                <a:solidFill>
                  <a:schemeClr val="tx1"/>
                </a:solidFill>
              </a:rPr>
              <a:t> was declared a statutory holiday in which year?</a:t>
            </a:r>
          </a:p>
          <a:p>
            <a:pPr marL="436563" lvl="1" indent="-342900">
              <a:buFont typeface="+mj-lt"/>
              <a:buAutoNum type="arabicPeriod"/>
            </a:pPr>
            <a:r>
              <a:rPr lang="en-CA" sz="1600" b="0" dirty="0" smtClean="0">
                <a:solidFill>
                  <a:schemeClr val="tx1"/>
                </a:solidFill>
              </a:rPr>
              <a:t>True or False:  The CN Tower is the highest structure in the world</a:t>
            </a:r>
          </a:p>
          <a:p>
            <a:pPr marL="436563" lvl="1" indent="-342900">
              <a:buFont typeface="+mj-lt"/>
              <a:buAutoNum type="arabicPeriod"/>
            </a:pPr>
            <a:r>
              <a:rPr lang="en-CA" sz="1600" b="0" dirty="0" smtClean="0">
                <a:solidFill>
                  <a:schemeClr val="tx1"/>
                </a:solidFill>
              </a:rPr>
              <a:t>Where does the name Canada come from</a:t>
            </a:r>
          </a:p>
          <a:p>
            <a:pPr marL="893763" lvl="2" indent="-342900">
              <a:buFont typeface="+mj-lt"/>
              <a:buAutoNum type="alphaLcParenR"/>
            </a:pPr>
            <a:r>
              <a:rPr lang="en-CA" sz="1600" b="0" dirty="0" smtClean="0">
                <a:solidFill>
                  <a:schemeClr val="tx1"/>
                </a:solidFill>
              </a:rPr>
              <a:t>From ‘</a:t>
            </a:r>
            <a:r>
              <a:rPr lang="en-CA" sz="1600" b="0" dirty="0" err="1" smtClean="0">
                <a:solidFill>
                  <a:schemeClr val="tx1"/>
                </a:solidFill>
              </a:rPr>
              <a:t>canadienne</a:t>
            </a:r>
            <a:r>
              <a:rPr lang="en-CA" sz="1600" b="0" dirty="0" smtClean="0">
                <a:solidFill>
                  <a:schemeClr val="tx1"/>
                </a:solidFill>
              </a:rPr>
              <a:t>’, the French word meaning ‘joining’</a:t>
            </a:r>
          </a:p>
          <a:p>
            <a:pPr marL="893763" lvl="2" indent="-342900">
              <a:buFont typeface="+mj-lt"/>
              <a:buAutoNum type="alphaLcParenR"/>
            </a:pPr>
            <a:r>
              <a:rPr lang="en-CA" sz="1600" b="0" dirty="0" smtClean="0">
                <a:solidFill>
                  <a:schemeClr val="tx1"/>
                </a:solidFill>
              </a:rPr>
              <a:t>From Kanata, the Metis word meaning ‘lakes’</a:t>
            </a:r>
          </a:p>
          <a:p>
            <a:pPr marL="893763" lvl="2" indent="-342900">
              <a:buFont typeface="+mj-lt"/>
              <a:buAutoNum type="alphaLcParenR"/>
            </a:pPr>
            <a:r>
              <a:rPr lang="en-CA" sz="1600" b="0" dirty="0" smtClean="0">
                <a:solidFill>
                  <a:schemeClr val="tx1"/>
                </a:solidFill>
              </a:rPr>
              <a:t>From Kanata, the St Lawrence Iroquoian word for village</a:t>
            </a:r>
          </a:p>
          <a:p>
            <a:pPr marL="893763" lvl="2" indent="-342900">
              <a:buFont typeface="+mj-lt"/>
              <a:buAutoNum type="alphaLcParenR"/>
            </a:pPr>
            <a:r>
              <a:rPr lang="en-CA" sz="1600" b="0" dirty="0" smtClean="0">
                <a:solidFill>
                  <a:schemeClr val="tx1"/>
                </a:solidFill>
              </a:rPr>
              <a:t>From ‘cantata, the Inuit word for country</a:t>
            </a:r>
          </a:p>
          <a:p>
            <a:pPr marL="436563" lvl="1" indent="-342900">
              <a:buFont typeface="+mj-lt"/>
              <a:buAutoNum type="arabicPeriod"/>
            </a:pPr>
            <a:r>
              <a:rPr lang="en-CA" sz="1600" b="0" dirty="0">
                <a:solidFill>
                  <a:schemeClr val="tx1"/>
                </a:solidFill>
              </a:rPr>
              <a:t>What year were Aboriginal Peoples granted the right to vote</a:t>
            </a:r>
            <a:r>
              <a:rPr lang="en-CA" sz="1600" b="0" dirty="0" smtClean="0">
                <a:solidFill>
                  <a:schemeClr val="tx1"/>
                </a:solidFill>
              </a:rPr>
              <a:t>?</a:t>
            </a:r>
          </a:p>
          <a:p>
            <a:pPr marL="436563" lvl="1" indent="-342900">
              <a:buFont typeface="+mj-lt"/>
              <a:buAutoNum type="arabicPeriod"/>
            </a:pPr>
            <a:r>
              <a:rPr lang="en-CA" sz="1600" b="0" dirty="0" smtClean="0">
                <a:solidFill>
                  <a:schemeClr val="tx1"/>
                </a:solidFill>
              </a:rPr>
              <a:t>What was the original name of Ottawa, our capital of Canada?</a:t>
            </a:r>
          </a:p>
          <a:p>
            <a:pPr marL="436563" lvl="1" indent="-342900">
              <a:buFont typeface="+mj-lt"/>
              <a:buAutoNum type="arabicPeriod"/>
            </a:pPr>
            <a:r>
              <a:rPr lang="en-CA" sz="1600" b="0" dirty="0" smtClean="0">
                <a:solidFill>
                  <a:schemeClr val="tx1"/>
                </a:solidFill>
              </a:rPr>
              <a:t>Canada is a bilingual country, but what is the only official bilingual province?</a:t>
            </a:r>
          </a:p>
          <a:p>
            <a:pPr marL="893763" lvl="2" indent="-342900">
              <a:buFont typeface="+mj-lt"/>
              <a:buAutoNum type="alphaLcParenR"/>
            </a:pPr>
            <a:r>
              <a:rPr lang="en-CA" sz="1600" b="0" dirty="0" smtClean="0">
                <a:solidFill>
                  <a:schemeClr val="tx1"/>
                </a:solidFill>
              </a:rPr>
              <a:t>Quebec</a:t>
            </a:r>
          </a:p>
          <a:p>
            <a:pPr marL="893763" lvl="2" indent="-342900">
              <a:buFont typeface="+mj-lt"/>
              <a:buAutoNum type="alphaLcParenR"/>
            </a:pPr>
            <a:r>
              <a:rPr lang="en-CA" sz="1600" b="0" dirty="0" smtClean="0">
                <a:solidFill>
                  <a:schemeClr val="tx1"/>
                </a:solidFill>
              </a:rPr>
              <a:t>New Brunswick</a:t>
            </a:r>
          </a:p>
          <a:p>
            <a:pPr marL="893763" lvl="2" indent="-342900">
              <a:buFont typeface="+mj-lt"/>
              <a:buAutoNum type="alphaLcParenR"/>
            </a:pPr>
            <a:r>
              <a:rPr lang="en-CA" sz="1600" b="0" dirty="0" smtClean="0">
                <a:solidFill>
                  <a:schemeClr val="tx1"/>
                </a:solidFill>
              </a:rPr>
              <a:t>Ontario</a:t>
            </a:r>
          </a:p>
          <a:p>
            <a:pPr marL="893763" lvl="2" indent="-342900">
              <a:buFont typeface="+mj-lt"/>
              <a:buAutoNum type="alphaLcParenR"/>
            </a:pPr>
            <a:r>
              <a:rPr lang="en-CA" sz="1600" b="0" dirty="0" smtClean="0">
                <a:solidFill>
                  <a:schemeClr val="tx1"/>
                </a:solidFill>
              </a:rPr>
              <a:t>Nova Scotia</a:t>
            </a:r>
          </a:p>
          <a:p>
            <a:pPr marL="436563" lvl="1" indent="-342900">
              <a:buFont typeface="+mj-lt"/>
              <a:buAutoNum type="arabicPeriod"/>
            </a:pPr>
            <a:r>
              <a:rPr lang="en-CA" sz="1600" b="0" dirty="0" smtClean="0">
                <a:solidFill>
                  <a:schemeClr val="tx1"/>
                </a:solidFill>
              </a:rPr>
              <a:t>When did Canada’s flag become official?</a:t>
            </a:r>
          </a:p>
          <a:p>
            <a:pPr marL="436563" lvl="1" indent="-342900">
              <a:buFont typeface="+mj-lt"/>
              <a:buAutoNum type="arabicPeriod"/>
            </a:pPr>
            <a:r>
              <a:rPr lang="en-CA" sz="1600" b="0" dirty="0" smtClean="0">
                <a:solidFill>
                  <a:schemeClr val="tx1"/>
                </a:solidFill>
              </a:rPr>
              <a:t>How many bottles of beer is produced per minute at the Moosehead Brewery in SJ New Brunswick?</a:t>
            </a:r>
          </a:p>
          <a:p>
            <a:pPr marL="436563" lvl="1" indent="-342900">
              <a:buFont typeface="+mj-lt"/>
              <a:buAutoNum type="arabicPeriod"/>
            </a:pPr>
            <a:r>
              <a:rPr lang="en-CA" sz="1600" b="0" dirty="0" smtClean="0">
                <a:solidFill>
                  <a:schemeClr val="tx1"/>
                </a:solidFill>
              </a:rPr>
              <a:t>True or False: Winnie the pooh was named after a bear in Winnipeg?</a:t>
            </a:r>
          </a:p>
          <a:p>
            <a:pPr marL="436563" lvl="1" indent="-342900">
              <a:buFont typeface="+mj-lt"/>
              <a:buAutoNum type="arabicPeriod"/>
            </a:pPr>
            <a:r>
              <a:rPr lang="en-CA" sz="1600" b="0" dirty="0" smtClean="0">
                <a:solidFill>
                  <a:schemeClr val="tx1"/>
                </a:solidFill>
              </a:rPr>
              <a:t>Name 5 famous Canadian actors or singers</a:t>
            </a:r>
          </a:p>
          <a:p>
            <a:pPr marL="436563" lvl="1" indent="-342900">
              <a:buFont typeface="+mj-lt"/>
              <a:buAutoNum type="arabicPeriod"/>
            </a:pPr>
            <a:r>
              <a:rPr lang="en-CA" sz="1600" b="0" dirty="0" smtClean="0">
                <a:solidFill>
                  <a:schemeClr val="tx1"/>
                </a:solidFill>
              </a:rPr>
              <a:t>True or False:  Canadians consume more </a:t>
            </a:r>
            <a:r>
              <a:rPr lang="en-CA" sz="1600" b="0" dirty="0">
                <a:solidFill>
                  <a:schemeClr val="tx1"/>
                </a:solidFill>
              </a:rPr>
              <a:t>K</a:t>
            </a:r>
            <a:r>
              <a:rPr lang="en-CA" sz="1600" b="0" dirty="0" smtClean="0">
                <a:solidFill>
                  <a:schemeClr val="tx1"/>
                </a:solidFill>
              </a:rPr>
              <a:t>raft dinner per capita than any other nation</a:t>
            </a:r>
          </a:p>
          <a:p>
            <a:pPr marL="436563" lvl="1" indent="-342900">
              <a:buFont typeface="+mj-lt"/>
              <a:buAutoNum type="arabicPeriod"/>
            </a:pPr>
            <a:r>
              <a:rPr lang="en-CA" sz="1600" b="0" dirty="0" smtClean="0">
                <a:solidFill>
                  <a:schemeClr val="tx1"/>
                </a:solidFill>
              </a:rPr>
              <a:t>What is Canada’s official sports, lacrosse or hockey?</a:t>
            </a:r>
          </a:p>
          <a:p>
            <a:pPr marL="436563" lvl="1" indent="-342900">
              <a:buFont typeface="+mj-lt"/>
              <a:buAutoNum type="arabicPeriod"/>
            </a:pPr>
            <a:r>
              <a:rPr lang="en-CA" sz="1600" b="0" dirty="0" smtClean="0">
                <a:solidFill>
                  <a:schemeClr val="tx1"/>
                </a:solidFill>
              </a:rPr>
              <a:t>Which is the longest river in Canada?</a:t>
            </a:r>
          </a:p>
          <a:p>
            <a:pPr marL="436563" lvl="1" indent="-342900">
              <a:buFont typeface="+mj-lt"/>
              <a:buAutoNum type="arabicPeriod"/>
            </a:pPr>
            <a:r>
              <a:rPr lang="en-CA" sz="1600" b="0" dirty="0" smtClean="0">
                <a:solidFill>
                  <a:schemeClr val="tx1"/>
                </a:solidFill>
              </a:rPr>
              <a:t>Which city </a:t>
            </a:r>
            <a:r>
              <a:rPr lang="en-CA" sz="1600" b="0" dirty="0">
                <a:solidFill>
                  <a:schemeClr val="tx1"/>
                </a:solidFill>
              </a:rPr>
              <a:t>in Canada has the biggest temperature swings in 24 </a:t>
            </a:r>
            <a:r>
              <a:rPr lang="en-CA" sz="1600" b="0" dirty="0" smtClean="0">
                <a:solidFill>
                  <a:schemeClr val="tx1"/>
                </a:solidFill>
              </a:rPr>
              <a:t>hours?</a:t>
            </a:r>
            <a:endParaRPr lang="en-CA" sz="1600" b="0" dirty="0">
              <a:solidFill>
                <a:schemeClr val="tx1"/>
              </a:solidFill>
            </a:endParaRPr>
          </a:p>
          <a:p>
            <a:pPr marL="436563" lvl="1" indent="-342900">
              <a:buFont typeface="+mj-lt"/>
              <a:buAutoNum type="arabicPeriod"/>
            </a:pPr>
            <a:endParaRPr lang="en-CA" sz="1600" b="0" dirty="0" smtClean="0">
              <a:solidFill>
                <a:schemeClr val="tx1"/>
              </a:solidFill>
            </a:endParaRPr>
          </a:p>
        </p:txBody>
      </p:sp>
    </p:spTree>
    <p:extLst>
      <p:ext uri="{BB962C8B-B14F-4D97-AF65-F5344CB8AC3E}">
        <p14:creationId xmlns:p14="http://schemas.microsoft.com/office/powerpoint/2010/main" val="426162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33338" y="354013"/>
            <a:ext cx="85677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2017 </a:t>
            </a:r>
            <a:r>
              <a:rPr lang="en-CA" altLang="en-US" sz="3300" dirty="0">
                <a:solidFill>
                  <a:schemeClr val="tx1"/>
                </a:solidFill>
              </a:rPr>
              <a:t>AGM Meeting </a:t>
            </a:r>
          </a:p>
          <a:p>
            <a:endParaRPr lang="en-CA" altLang="en-US" sz="3300" dirty="0">
              <a:solidFill>
                <a:schemeClr val="tx1"/>
              </a:solidFill>
            </a:endParaRPr>
          </a:p>
          <a:p>
            <a:r>
              <a:rPr lang="en-CA" altLang="en-US" sz="3300" dirty="0">
                <a:solidFill>
                  <a:schemeClr val="tx1"/>
                </a:solidFill>
              </a:rPr>
              <a:t> Agenda</a:t>
            </a:r>
            <a:endParaRPr lang="en-CA" altLang="en-US" sz="27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97022029"/>
              </p:ext>
            </p:extLst>
          </p:nvPr>
        </p:nvGraphicFramePr>
        <p:xfrm>
          <a:off x="0" y="2135188"/>
          <a:ext cx="9241002" cy="4196206"/>
        </p:xfrm>
        <a:graphic>
          <a:graphicData uri="http://schemas.openxmlformats.org/drawingml/2006/table">
            <a:tbl>
              <a:tblPr firstRow="1" bandRow="1">
                <a:tableStyleId>{5940675A-B579-460E-94D1-54222C63F5DA}</a:tableStyleId>
              </a:tblPr>
              <a:tblGrid>
                <a:gridCol w="4691641"/>
                <a:gridCol w="4549361"/>
              </a:tblGrid>
              <a:tr h="356148">
                <a:tc>
                  <a:txBody>
                    <a:bodyPr/>
                    <a:lstStyle/>
                    <a:p>
                      <a:r>
                        <a:rPr lang="en-CA" sz="1800" dirty="0" smtClean="0"/>
                        <a:t>President’s Report </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dirty="0" smtClean="0"/>
                        <a:t>Arndt Kruger</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229">
                <a:tc>
                  <a:txBody>
                    <a:bodyPr/>
                    <a:lstStyle/>
                    <a:p>
                      <a:r>
                        <a:rPr lang="en-CA" sz="1800" dirty="0" smtClean="0"/>
                        <a:t>Treasurer’s Report </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Richard Colden</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7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Lake Stewart Report</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800" dirty="0" smtClean="0"/>
                        <a:t>Lisa Martin</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800" dirty="0" smtClean="0"/>
                        <a:t>MPOA</a:t>
                      </a:r>
                      <a:r>
                        <a:rPr lang="en-CA" sz="1800" baseline="0" dirty="0" smtClean="0"/>
                        <a:t> </a:t>
                      </a:r>
                      <a:r>
                        <a:rPr lang="en-CA" sz="1800" dirty="0" smtClean="0"/>
                        <a:t>Communications</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dirty="0" smtClean="0"/>
                        <a:t>Francine Bates</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800" dirty="0" smtClean="0"/>
                        <a:t>MPOA Membership </a:t>
                      </a:r>
                    </a:p>
                    <a:p>
                      <a:r>
                        <a:rPr lang="en-CA" sz="1800" dirty="0" smtClean="0"/>
                        <a:t>Special Project:</a:t>
                      </a:r>
                      <a:r>
                        <a:rPr lang="en-CA" sz="1800" baseline="0" dirty="0" smtClean="0"/>
                        <a:t> Directory</a:t>
                      </a:r>
                      <a:endParaRPr lang="en-CA" sz="1800" dirty="0" smtClean="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dirty="0" smtClean="0"/>
                        <a:t>Kate McGovern</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dirty="0" smtClean="0"/>
                        <a:t>Through the Lens of History: What Has Changed since 1859 and What Has Not</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Margaret </a:t>
                      </a:r>
                      <a:r>
                        <a:rPr lang="en-CA" dirty="0" err="1" smtClean="0"/>
                        <a:t>Axford</a:t>
                      </a:r>
                      <a:r>
                        <a:rPr lang="en-CA" dirty="0" smtClean="0"/>
                        <a:t>, Historical Society and the head of Cloyne</a:t>
                      </a:r>
                      <a:r>
                        <a:rPr lang="en-CA" baseline="0" dirty="0" smtClean="0"/>
                        <a:t> </a:t>
                      </a:r>
                      <a:r>
                        <a:rPr lang="en-CA" dirty="0" smtClean="0"/>
                        <a:t>Pioneer Museum </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smtClean="0"/>
                        <a:t>Call for new board members</a:t>
                      </a:r>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Harry Van </a:t>
                      </a:r>
                      <a:r>
                        <a:rPr lang="en-CA" dirty="0" err="1" smtClean="0"/>
                        <a:t>Ymeren</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sz="1800" dirty="0" smtClean="0"/>
                        <a:t>General discussion</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dirty="0" smtClean="0"/>
                        <a:t>Members</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7574">
                <a:tc>
                  <a:txBody>
                    <a:bodyPr/>
                    <a:lstStyle/>
                    <a:p>
                      <a:endParaRPr lang="en-CA" sz="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sz="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148">
                <a:tc>
                  <a:txBody>
                    <a:bodyPr/>
                    <a:lstStyle/>
                    <a:p>
                      <a:r>
                        <a:rPr lang="en-CA" dirty="0" smtClean="0"/>
                        <a:t>Comparison of Admin costs of townships of North Frontenac with Addington Highlands</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dirty="0" smtClean="0"/>
                        <a:t>Kip Van </a:t>
                      </a:r>
                      <a:r>
                        <a:rPr lang="en-CA" sz="1800" dirty="0" err="1" smtClean="0"/>
                        <a:t>Kempen</a:t>
                      </a:r>
                      <a:endParaRPr lang="en-CA" sz="1800" dirty="0"/>
                    </a:p>
                  </a:txBody>
                  <a:tcPr marL="68575" marR="68575"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3"/>
          <a:stretch>
            <a:fillRect/>
          </a:stretch>
        </p:blipFill>
        <p:spPr>
          <a:xfrm>
            <a:off x="6838950" y="188913"/>
            <a:ext cx="1762125" cy="14192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1" y="260648"/>
            <a:ext cx="8496944" cy="6370975"/>
          </a:xfrm>
          <a:prstGeom prst="rect">
            <a:avLst/>
          </a:prstGeom>
          <a:noFill/>
        </p:spPr>
        <p:txBody>
          <a:bodyPr wrap="square" rtlCol="0">
            <a:spAutoFit/>
          </a:bodyPr>
          <a:lstStyle/>
          <a:p>
            <a:r>
              <a:rPr lang="en-CA" sz="4400" b="1" dirty="0" smtClean="0">
                <a:solidFill>
                  <a:schemeClr val="tx1"/>
                </a:solidFill>
              </a:rPr>
              <a:t>   </a:t>
            </a:r>
            <a:r>
              <a:rPr lang="en-CA" sz="4000" b="1" dirty="0" smtClean="0">
                <a:solidFill>
                  <a:schemeClr val="tx1"/>
                </a:solidFill>
              </a:rPr>
              <a:t>President’s Report</a:t>
            </a:r>
            <a:endParaRPr lang="en-CA" dirty="0">
              <a:solidFill>
                <a:schemeClr val="tx1"/>
              </a:solidFill>
            </a:endParaRPr>
          </a:p>
          <a:p>
            <a:pPr marL="1200150" lvl="1" indent="-742950">
              <a:buFont typeface="Wingdings" panose="05000000000000000000" pitchFamily="2" charset="2"/>
              <a:buChar char="Ø"/>
            </a:pPr>
            <a:r>
              <a:rPr lang="en-CA" sz="2800" b="0" dirty="0" smtClean="0">
                <a:solidFill>
                  <a:schemeClr val="tx1"/>
                </a:solidFill>
              </a:rPr>
              <a:t>Approval of 2016 minutes</a:t>
            </a:r>
          </a:p>
          <a:p>
            <a:pPr marL="1200150" lvl="1" indent="-742950">
              <a:buFont typeface="Wingdings" panose="05000000000000000000" pitchFamily="2" charset="2"/>
              <a:buChar char="Ø"/>
            </a:pPr>
            <a:r>
              <a:rPr lang="en-CA" sz="2800" b="0" dirty="0" smtClean="0">
                <a:solidFill>
                  <a:schemeClr val="tx1"/>
                </a:solidFill>
              </a:rPr>
              <a:t>Year in Review</a:t>
            </a:r>
          </a:p>
          <a:p>
            <a:pPr marL="1200150" lvl="1" indent="-742950">
              <a:buFont typeface="Wingdings" panose="05000000000000000000" pitchFamily="2" charset="2"/>
              <a:buChar char="Ø"/>
            </a:pPr>
            <a:r>
              <a:rPr lang="en-CA" sz="2800" b="0" dirty="0" smtClean="0">
                <a:solidFill>
                  <a:schemeClr val="tx1"/>
                </a:solidFill>
              </a:rPr>
              <a:t>Investigation of </a:t>
            </a:r>
            <a:r>
              <a:rPr lang="en-CA" sz="2800" b="0" dirty="0" err="1" smtClean="0">
                <a:solidFill>
                  <a:schemeClr val="tx1"/>
                </a:solidFill>
              </a:rPr>
              <a:t>Firehall</a:t>
            </a:r>
            <a:r>
              <a:rPr lang="en-CA" sz="2800" b="0" dirty="0" smtClean="0">
                <a:solidFill>
                  <a:schemeClr val="tx1"/>
                </a:solidFill>
              </a:rPr>
              <a:t> rumours</a:t>
            </a:r>
          </a:p>
          <a:p>
            <a:pPr marL="1200150" lvl="1" indent="-742950">
              <a:buFont typeface="Wingdings" panose="05000000000000000000" pitchFamily="2" charset="2"/>
              <a:buChar char="Ø"/>
            </a:pPr>
            <a:r>
              <a:rPr lang="en-CA" sz="2800" b="0" dirty="0" smtClean="0">
                <a:solidFill>
                  <a:schemeClr val="tx1"/>
                </a:solidFill>
              </a:rPr>
              <a:t>Tapping’s Bay boat ramp</a:t>
            </a:r>
          </a:p>
          <a:p>
            <a:pPr marL="1200150" lvl="1" indent="-742950">
              <a:buFont typeface="Wingdings" panose="05000000000000000000" pitchFamily="2" charset="2"/>
              <a:buChar char="Ø"/>
            </a:pPr>
            <a:r>
              <a:rPr lang="en-CA" sz="2800" b="0" dirty="0" smtClean="0">
                <a:solidFill>
                  <a:schemeClr val="tx1"/>
                </a:solidFill>
              </a:rPr>
              <a:t>NF Municipal Building project</a:t>
            </a:r>
          </a:p>
          <a:p>
            <a:pPr marL="1200150" lvl="1" indent="-742950">
              <a:buFont typeface="Wingdings" panose="05000000000000000000" pitchFamily="2" charset="2"/>
              <a:buChar char="Ø"/>
            </a:pPr>
            <a:r>
              <a:rPr lang="en-CA" sz="2800" b="0" dirty="0" smtClean="0">
                <a:solidFill>
                  <a:schemeClr val="tx1"/>
                </a:solidFill>
              </a:rPr>
              <a:t>Fish Habitat Enhancement 2018</a:t>
            </a:r>
          </a:p>
          <a:p>
            <a:pPr marL="1200150" lvl="1" indent="-742950">
              <a:buFont typeface="Wingdings" panose="05000000000000000000" pitchFamily="2" charset="2"/>
              <a:buChar char="Ø"/>
            </a:pPr>
            <a:r>
              <a:rPr lang="en-CA" sz="2800" b="0" dirty="0" smtClean="0">
                <a:solidFill>
                  <a:schemeClr val="tx1"/>
                </a:solidFill>
              </a:rPr>
              <a:t>Love your Lake Shoreline assessment</a:t>
            </a:r>
          </a:p>
          <a:p>
            <a:pPr marL="1200150" lvl="1" indent="-742950">
              <a:buFont typeface="Wingdings" panose="05000000000000000000" pitchFamily="2" charset="2"/>
              <a:buChar char="Ø"/>
            </a:pPr>
            <a:r>
              <a:rPr lang="en-CA" sz="2800" b="0" dirty="0" smtClean="0">
                <a:solidFill>
                  <a:schemeClr val="tx1"/>
                </a:solidFill>
              </a:rPr>
              <a:t>Gypsy moth traps</a:t>
            </a:r>
          </a:p>
          <a:p>
            <a:pPr marL="1200150" lvl="1" indent="-742950">
              <a:buFont typeface="Wingdings" panose="05000000000000000000" pitchFamily="2" charset="2"/>
              <a:buChar char="Ø"/>
            </a:pPr>
            <a:r>
              <a:rPr lang="en-CA" sz="2800" b="0" dirty="0" smtClean="0">
                <a:solidFill>
                  <a:schemeClr val="tx1"/>
                </a:solidFill>
              </a:rPr>
              <a:t>Lyme disease</a:t>
            </a:r>
          </a:p>
          <a:p>
            <a:pPr marL="1200150" lvl="1" indent="-742950">
              <a:buFont typeface="Wingdings" panose="05000000000000000000" pitchFamily="2" charset="2"/>
              <a:buChar char="Ø"/>
            </a:pPr>
            <a:r>
              <a:rPr lang="en-CA" sz="2800" b="0" dirty="0">
                <a:solidFill>
                  <a:schemeClr val="tx1"/>
                </a:solidFill>
              </a:rPr>
              <a:t>N</a:t>
            </a:r>
            <a:r>
              <a:rPr lang="en-CA" sz="2800" b="0" dirty="0" smtClean="0">
                <a:solidFill>
                  <a:schemeClr val="tx1"/>
                </a:solidFill>
              </a:rPr>
              <a:t>ew board members</a:t>
            </a:r>
          </a:p>
          <a:p>
            <a:pPr lvl="1"/>
            <a:endParaRPr lang="en-CA" sz="2400" i="1" dirty="0" smtClean="0">
              <a:solidFill>
                <a:srgbClr val="002060"/>
              </a:solidFill>
            </a:endParaRPr>
          </a:p>
          <a:p>
            <a:pPr marL="914400" lvl="1" indent="-457200">
              <a:buFont typeface="Wingdings" panose="05000000000000000000" pitchFamily="2" charset="2"/>
              <a:buChar char="Ø"/>
            </a:pPr>
            <a:r>
              <a:rPr lang="en-CA" sz="2400" i="1" dirty="0" smtClean="0">
                <a:solidFill>
                  <a:srgbClr val="002060"/>
                </a:solidFill>
              </a:rPr>
              <a:t>Presented </a:t>
            </a:r>
            <a:r>
              <a:rPr lang="en-CA" sz="2400" i="1" dirty="0">
                <a:solidFill>
                  <a:srgbClr val="002060"/>
                </a:solidFill>
              </a:rPr>
              <a:t>by </a:t>
            </a:r>
            <a:r>
              <a:rPr lang="en-CA" sz="2400" i="1" dirty="0" smtClean="0">
                <a:solidFill>
                  <a:srgbClr val="002060"/>
                </a:solidFill>
              </a:rPr>
              <a:t>Arndt </a:t>
            </a:r>
            <a:r>
              <a:rPr lang="en-CA" sz="2400" i="1" dirty="0">
                <a:solidFill>
                  <a:srgbClr val="002060"/>
                </a:solidFill>
              </a:rPr>
              <a:t>Kruger, MPOA President</a:t>
            </a:r>
            <a:endParaRPr lang="en-CA" sz="2400" dirty="0">
              <a:solidFill>
                <a:srgbClr val="002060"/>
              </a:solidFill>
            </a:endParaRPr>
          </a:p>
          <a:p>
            <a:pPr marL="914400" lvl="1" indent="-457200">
              <a:buFont typeface="Wingdings" panose="05000000000000000000" pitchFamily="2" charset="2"/>
              <a:buChar char="v"/>
            </a:pPr>
            <a:endParaRPr lang="en-CA" sz="3600" dirty="0"/>
          </a:p>
        </p:txBody>
      </p:sp>
    </p:spTree>
    <p:extLst>
      <p:ext uri="{BB962C8B-B14F-4D97-AF65-F5344CB8AC3E}">
        <p14:creationId xmlns:p14="http://schemas.microsoft.com/office/powerpoint/2010/main" val="385957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4539433"/>
              </p:ext>
            </p:extLst>
          </p:nvPr>
        </p:nvGraphicFramePr>
        <p:xfrm>
          <a:off x="684213" y="866941"/>
          <a:ext cx="7737656" cy="5677478"/>
        </p:xfrm>
        <a:graphic>
          <a:graphicData uri="http://schemas.openxmlformats.org/drawingml/2006/table">
            <a:tbl>
              <a:tblPr firstRow="1" bandRow="1">
                <a:tableStyleId>{2D5ABB26-0587-4C30-8999-92F81FD0307C}</a:tableStyleId>
              </a:tblPr>
              <a:tblGrid>
                <a:gridCol w="1934414"/>
                <a:gridCol w="3633805"/>
                <a:gridCol w="1177429"/>
                <a:gridCol w="992008"/>
              </a:tblGrid>
              <a:tr h="318117">
                <a:tc>
                  <a:txBody>
                    <a:bodyPr/>
                    <a:lstStyle/>
                    <a:p>
                      <a:r>
                        <a:rPr lang="en-US" sz="1800" dirty="0" smtClean="0">
                          <a:latin typeface="Verdana" pitchFamily="34" charset="0"/>
                        </a:rPr>
                        <a:t>Receipts</a:t>
                      </a:r>
                      <a:endParaRPr lang="en-US" sz="1800" dirty="0">
                        <a:latin typeface="Verdana" pitchFamily="34" charset="0"/>
                      </a:endParaRPr>
                    </a:p>
                  </a:txBody>
                  <a:tcPr marL="91431" marR="91431" marT="45725" marB="45725"/>
                </a:tc>
                <a:tc>
                  <a:txBody>
                    <a:bodyPr/>
                    <a:lstStyle/>
                    <a:p>
                      <a:r>
                        <a:rPr lang="en-US" sz="1800" dirty="0" smtClean="0">
                          <a:latin typeface="Verdana" pitchFamily="34" charset="0"/>
                        </a:rPr>
                        <a:t>Memberships</a:t>
                      </a:r>
                      <a:endParaRPr lang="en-US" sz="1800" dirty="0">
                        <a:latin typeface="Verdana" pitchFamily="34" charset="0"/>
                      </a:endParaRPr>
                    </a:p>
                  </a:txBody>
                  <a:tcPr marL="91431" marR="91431" marT="45725" marB="45725"/>
                </a:tc>
                <a:tc>
                  <a:txBody>
                    <a:bodyPr/>
                    <a:lstStyle/>
                    <a:p>
                      <a:pPr algn="r"/>
                      <a:r>
                        <a:rPr lang="en-US" sz="1800" dirty="0" smtClean="0">
                          <a:latin typeface="Verdana" pitchFamily="34" charset="0"/>
                        </a:rPr>
                        <a:t>3,650</a:t>
                      </a: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r>
                        <a:rPr lang="en-US" sz="1800" dirty="0" smtClean="0">
                          <a:latin typeface="Verdana" pitchFamily="34" charset="0"/>
                        </a:rPr>
                        <a:t>Gypsy Moth Traps</a:t>
                      </a:r>
                      <a:endParaRPr lang="en-US" sz="1800" dirty="0">
                        <a:latin typeface="Verdana" pitchFamily="34" charset="0"/>
                      </a:endParaRPr>
                    </a:p>
                  </a:txBody>
                  <a:tcPr marL="91431" marR="91431" marT="45725" marB="45725"/>
                </a:tc>
                <a:tc>
                  <a:txBody>
                    <a:bodyPr/>
                    <a:lstStyle/>
                    <a:p>
                      <a:pPr algn="r"/>
                      <a:r>
                        <a:rPr lang="en-US" sz="1800" dirty="0" smtClean="0">
                          <a:latin typeface="Verdana" pitchFamily="34" charset="0"/>
                        </a:rPr>
                        <a:t>175</a:t>
                      </a:r>
                      <a:endParaRPr lang="en-US" sz="1800" dirty="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a:latin typeface="Verdana" pitchFamily="34" charset="0"/>
                      </a:endParaRPr>
                    </a:p>
                  </a:txBody>
                  <a:tcPr marL="91431" marR="91431" marT="45725" marB="45725"/>
                </a:tc>
                <a:tc>
                  <a:txBody>
                    <a:bodyPr/>
                    <a:lstStyle/>
                    <a:p>
                      <a:r>
                        <a:rPr lang="en-US" sz="1800" dirty="0" smtClean="0">
                          <a:latin typeface="Verdana" pitchFamily="34" charset="0"/>
                        </a:rPr>
                        <a:t>Other</a:t>
                      </a:r>
                      <a:endParaRPr lang="en-US" sz="1800" dirty="0">
                        <a:latin typeface="Verdana" pitchFamily="34" charset="0"/>
                      </a:endParaRPr>
                    </a:p>
                  </a:txBody>
                  <a:tcPr marL="91431" marR="91431" marT="45725" marB="45725"/>
                </a:tc>
                <a:tc>
                  <a:txBody>
                    <a:bodyPr/>
                    <a:lstStyle/>
                    <a:p>
                      <a:pPr algn="r"/>
                      <a:r>
                        <a:rPr lang="en-US" sz="1800" dirty="0" smtClean="0">
                          <a:latin typeface="Verdana" pitchFamily="34" charset="0"/>
                        </a:rPr>
                        <a:t>80</a:t>
                      </a:r>
                      <a:endParaRPr lang="en-US" sz="1800" dirty="0">
                        <a:latin typeface="Verdana" pitchFamily="34" charset="0"/>
                      </a:endParaRPr>
                    </a:p>
                  </a:txBody>
                  <a:tcPr marL="91431" marR="91431" marT="45725" marB="45725">
                    <a:lnB w="12700" cap="flat" cmpd="sng" algn="ctr">
                      <a:solidFill>
                        <a:schemeClr val="tx1"/>
                      </a:solidFill>
                      <a:prstDash val="solid"/>
                      <a:round/>
                      <a:headEnd type="none" w="med" len="med"/>
                      <a:tailEnd type="none" w="med" len="med"/>
                    </a:lnB>
                  </a:tcPr>
                </a:tc>
                <a:tc>
                  <a:txBody>
                    <a:bodyPr/>
                    <a:lstStyle/>
                    <a:p>
                      <a:pPr algn="r"/>
                      <a:r>
                        <a:rPr lang="en-US" sz="1800" dirty="0" smtClean="0">
                          <a:latin typeface="Verdana" pitchFamily="34" charset="0"/>
                        </a:rPr>
                        <a:t>3,905</a:t>
                      </a: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lnT w="12700" cap="flat" cmpd="sng" algn="ctr">
                      <a:solidFill>
                        <a:schemeClr val="tx1"/>
                      </a:solidFill>
                      <a:prstDash val="solid"/>
                      <a:round/>
                      <a:headEnd type="none" w="med" len="med"/>
                      <a:tailEnd type="none" w="med" len="med"/>
                    </a:lnT>
                  </a:tcPr>
                </a:tc>
                <a:tc>
                  <a:txBody>
                    <a:bodyPr/>
                    <a:lstStyle/>
                    <a:p>
                      <a:pPr algn="r"/>
                      <a:endParaRPr lang="en-US" sz="1800" dirty="0">
                        <a:latin typeface="Verdana" pitchFamily="34" charset="0"/>
                      </a:endParaRPr>
                    </a:p>
                  </a:txBody>
                  <a:tcPr marL="91431" marR="91431" marT="45725" marB="45725"/>
                </a:tc>
              </a:tr>
              <a:tr h="556698">
                <a:tc>
                  <a:txBody>
                    <a:bodyPr/>
                    <a:lstStyle/>
                    <a:p>
                      <a:r>
                        <a:rPr lang="en-US" sz="1800" dirty="0" smtClean="0">
                          <a:latin typeface="Verdana" pitchFamily="34" charset="0"/>
                        </a:rPr>
                        <a:t>Disbursements</a:t>
                      </a:r>
                      <a:endParaRPr lang="en-US" sz="1800" dirty="0">
                        <a:latin typeface="Verdana" pitchFamily="34" charset="0"/>
                      </a:endParaRPr>
                    </a:p>
                  </a:txBody>
                  <a:tcPr marL="91431" marR="9143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pitchFamily="34" charset="0"/>
                        </a:rPr>
                        <a:t>Bank charges</a:t>
                      </a:r>
                    </a:p>
                  </a:txBody>
                  <a:tcPr marL="91431" marR="91431" marT="45725" marB="45725"/>
                </a:tc>
                <a:tc>
                  <a:txBody>
                    <a:bodyPr/>
                    <a:lstStyle/>
                    <a:p>
                      <a:pPr algn="r"/>
                      <a:r>
                        <a:rPr lang="en-US" sz="1800" dirty="0" smtClean="0">
                          <a:latin typeface="Verdana" pitchFamily="34" charset="0"/>
                        </a:rPr>
                        <a:t>15</a:t>
                      </a:r>
                      <a:endParaRPr lang="en-US" sz="1800" dirty="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pitchFamily="34" charset="0"/>
                        </a:rPr>
                        <a:t>Gypsy Moth Traps</a:t>
                      </a:r>
                    </a:p>
                  </a:txBody>
                  <a:tcPr marL="91431" marR="91431" marT="45725" marB="45725"/>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latin typeface="Verdana" pitchFamily="34" charset="0"/>
                        </a:rPr>
                        <a:t>452</a:t>
                      </a: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r>
                        <a:rPr lang="en-US" sz="1800" dirty="0" smtClean="0">
                          <a:latin typeface="Verdana" pitchFamily="34" charset="0"/>
                        </a:rPr>
                        <a:t>FOCA</a:t>
                      </a:r>
                      <a:endParaRPr lang="en-US" sz="1800" dirty="0">
                        <a:latin typeface="Verdana" pitchFamily="34" charset="0"/>
                      </a:endParaRPr>
                    </a:p>
                  </a:txBody>
                  <a:tcPr marL="91431" marR="91431" marT="45725" marB="45725"/>
                </a:tc>
                <a:tc>
                  <a:txBody>
                    <a:bodyPr/>
                    <a:lstStyle/>
                    <a:p>
                      <a:pPr algn="r"/>
                      <a:r>
                        <a:rPr lang="en-US" sz="1800" dirty="0" smtClean="0">
                          <a:latin typeface="Verdana" pitchFamily="34" charset="0"/>
                        </a:rPr>
                        <a:t>687</a:t>
                      </a:r>
                      <a:endParaRPr lang="en-US" sz="1800" dirty="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r>
                        <a:rPr lang="en-US" sz="1800" dirty="0" smtClean="0">
                          <a:latin typeface="Verdana" pitchFamily="34" charset="0"/>
                        </a:rPr>
                        <a:t>Insurance</a:t>
                      </a:r>
                      <a:endParaRPr lang="en-US" sz="1800" dirty="0">
                        <a:latin typeface="Verdana" pitchFamily="34" charset="0"/>
                      </a:endParaRPr>
                    </a:p>
                  </a:txBody>
                  <a:tcPr marL="91431" marR="91431" marT="45725" marB="45725"/>
                </a:tc>
                <a:tc>
                  <a:txBody>
                    <a:bodyPr/>
                    <a:lstStyle/>
                    <a:p>
                      <a:pPr algn="r"/>
                      <a:r>
                        <a:rPr lang="en-US" sz="1800" dirty="0" smtClean="0">
                          <a:latin typeface="Verdana" pitchFamily="34" charset="0"/>
                        </a:rPr>
                        <a:t>1,150</a:t>
                      </a:r>
                      <a:endParaRPr lang="en-US" sz="1800" dirty="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r>
                        <a:rPr lang="en-US" sz="1800" dirty="0" smtClean="0">
                          <a:latin typeface="Verdana" pitchFamily="34" charset="0"/>
                        </a:rPr>
                        <a:t>Meetings and office</a:t>
                      </a:r>
                    </a:p>
                  </a:txBody>
                  <a:tcPr marL="91431" marR="91431" marT="45725" marB="45725"/>
                </a:tc>
                <a:tc>
                  <a:txBody>
                    <a:bodyPr/>
                    <a:lstStyle/>
                    <a:p>
                      <a:pPr algn="r"/>
                      <a:r>
                        <a:rPr lang="en-US" sz="1800" dirty="0" smtClean="0">
                          <a:latin typeface="Verdana" pitchFamily="34" charset="0"/>
                        </a:rPr>
                        <a:t>168</a:t>
                      </a:r>
                      <a:endParaRPr lang="en-US" sz="1800" dirty="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r>
                        <a:rPr lang="en-US" sz="1800" dirty="0" err="1" smtClean="0">
                          <a:latin typeface="Verdana" pitchFamily="34" charset="0"/>
                        </a:rPr>
                        <a:t>Tappings</a:t>
                      </a:r>
                      <a:r>
                        <a:rPr lang="en-US" sz="1800" dirty="0" smtClean="0">
                          <a:latin typeface="Verdana" pitchFamily="34" charset="0"/>
                        </a:rPr>
                        <a:t> Landing upgrade</a:t>
                      </a:r>
                    </a:p>
                  </a:txBody>
                  <a:tcPr marL="91431" marR="91431" marT="45725" marB="45725"/>
                </a:tc>
                <a:tc>
                  <a:txBody>
                    <a:bodyPr/>
                    <a:lstStyle/>
                    <a:p>
                      <a:pPr algn="r"/>
                      <a:r>
                        <a:rPr lang="en-US" sz="1800" dirty="0" smtClean="0">
                          <a:latin typeface="Verdana" pitchFamily="34" charset="0"/>
                        </a:rPr>
                        <a:t>1,255</a:t>
                      </a:r>
                    </a:p>
                  </a:txBody>
                  <a:tcPr marL="91431" marR="91431" marT="45725" marB="45725"/>
                </a:tc>
                <a:tc>
                  <a:txBody>
                    <a:bodyPr/>
                    <a:lstStyle/>
                    <a:p>
                      <a:pPr algn="r"/>
                      <a:endParaRPr lang="en-US" sz="1800" dirty="0">
                        <a:latin typeface="Verdana" pitchFamily="34" charset="0"/>
                      </a:endParaRPr>
                    </a:p>
                  </a:txBody>
                  <a:tcPr marL="91431" marR="91431" marT="45725" marB="45725"/>
                </a:tc>
              </a:tr>
              <a:tr h="318117">
                <a:tc>
                  <a:txBody>
                    <a:bodyPr/>
                    <a:lstStyle/>
                    <a:p>
                      <a:endParaRPr lang="en-US" sz="1800" dirty="0">
                        <a:latin typeface="Verdana" pitchFamily="34" charset="0"/>
                      </a:endParaRPr>
                    </a:p>
                  </a:txBody>
                  <a:tcPr marL="91431" marR="91431" marT="45725" marB="45725"/>
                </a:tc>
                <a:tc>
                  <a:txBody>
                    <a:bodyPr/>
                    <a:lstStyle/>
                    <a:p>
                      <a:r>
                        <a:rPr lang="en-US" sz="1800" dirty="0" smtClean="0">
                          <a:latin typeface="Verdana" pitchFamily="34" charset="0"/>
                        </a:rPr>
                        <a:t>Website</a:t>
                      </a:r>
                      <a:endParaRPr lang="en-US" sz="1800" dirty="0">
                        <a:latin typeface="Verdana" pitchFamily="34" charset="0"/>
                      </a:endParaRPr>
                    </a:p>
                  </a:txBody>
                  <a:tcPr marL="91431" marR="91431" marT="45725" marB="45725"/>
                </a:tc>
                <a:tc>
                  <a:txBody>
                    <a:bodyPr/>
                    <a:lstStyle/>
                    <a:p>
                      <a:pPr algn="r"/>
                      <a:r>
                        <a:rPr lang="en-US" sz="1800" dirty="0" smtClean="0">
                          <a:latin typeface="Verdana" pitchFamily="34" charset="0"/>
                        </a:rPr>
                        <a:t>468</a:t>
                      </a:r>
                    </a:p>
                  </a:txBody>
                  <a:tcPr marL="91431" marR="91431" marT="45725" marB="45725">
                    <a:lnB w="12700" cap="flat" cmpd="sng" algn="ctr">
                      <a:solidFill>
                        <a:schemeClr val="tx1"/>
                      </a:solidFill>
                      <a:prstDash val="solid"/>
                      <a:round/>
                      <a:headEnd type="none" w="med" len="med"/>
                      <a:tailEnd type="none" w="med" len="med"/>
                    </a:lnB>
                  </a:tcPr>
                </a:tc>
                <a:tc>
                  <a:txBody>
                    <a:bodyPr/>
                    <a:lstStyle/>
                    <a:p>
                      <a:pPr algn="r"/>
                      <a:r>
                        <a:rPr lang="en-US" sz="1800" dirty="0" smtClean="0">
                          <a:latin typeface="Verdana" pitchFamily="34" charset="0"/>
                        </a:rPr>
                        <a:t>4,195</a:t>
                      </a:r>
                      <a:endParaRPr lang="en-US" sz="1800" dirty="0">
                        <a:latin typeface="Verdana" pitchFamily="34" charset="0"/>
                      </a:endParaRPr>
                    </a:p>
                  </a:txBody>
                  <a:tcPr marL="91431" marR="91431" marT="45725" marB="45725">
                    <a:lnB w="12700" cap="flat" cmpd="sng" algn="ctr">
                      <a:solidFill>
                        <a:schemeClr val="tx1"/>
                      </a:solidFill>
                      <a:prstDash val="solid"/>
                      <a:round/>
                      <a:headEnd type="none" w="med" len="med"/>
                      <a:tailEnd type="none" w="med" len="med"/>
                    </a:lnB>
                  </a:tcPr>
                </a:tc>
              </a:tr>
              <a:tr h="318117">
                <a:tc>
                  <a:txBody>
                    <a:bodyPr/>
                    <a:lstStyle/>
                    <a:p>
                      <a:endParaRPr lang="en-US" sz="1800" dirty="0">
                        <a:latin typeface="Verdana" pitchFamily="34" charset="0"/>
                      </a:endParaRPr>
                    </a:p>
                  </a:txBody>
                  <a:tcPr marL="91431" marR="91431" marT="45725" marB="45725"/>
                </a:tc>
                <a:tc>
                  <a:txBody>
                    <a:bodyPr/>
                    <a:lstStyle/>
                    <a:p>
                      <a:endParaRPr lang="en-US" sz="1800" dirty="0">
                        <a:latin typeface="Verdana" pitchFamily="34" charset="0"/>
                      </a:endParaRPr>
                    </a:p>
                  </a:txBody>
                  <a:tcPr marL="91431" marR="91431" marT="45725" marB="45725"/>
                </a:tc>
                <a:tc>
                  <a:txBody>
                    <a:bodyPr/>
                    <a:lstStyle/>
                    <a:p>
                      <a:pPr algn="r"/>
                      <a:endParaRPr lang="en-US" sz="1800" dirty="0">
                        <a:latin typeface="Verdana" pitchFamily="34" charset="0"/>
                      </a:endParaRPr>
                    </a:p>
                  </a:txBody>
                  <a:tcPr marL="91431" marR="91431" marT="45725" marB="45725">
                    <a:lnT w="12700" cap="flat" cmpd="sng" algn="ctr">
                      <a:solidFill>
                        <a:schemeClr val="tx1"/>
                      </a:solidFill>
                      <a:prstDash val="solid"/>
                      <a:round/>
                      <a:headEnd type="none" w="med" len="med"/>
                      <a:tailEnd type="none" w="med" len="med"/>
                    </a:lnT>
                  </a:tcPr>
                </a:tc>
                <a:tc>
                  <a:txBody>
                    <a:bodyPr/>
                    <a:lstStyle/>
                    <a:p>
                      <a:pPr algn="r"/>
                      <a:r>
                        <a:rPr lang="en-US" sz="1800" dirty="0" smtClean="0">
                          <a:latin typeface="Verdana" pitchFamily="34" charset="0"/>
                        </a:rPr>
                        <a:t>(290)</a:t>
                      </a:r>
                      <a:endParaRPr lang="en-US" sz="1800" dirty="0">
                        <a:latin typeface="Verdana" pitchFamily="34" charset="0"/>
                      </a:endParaRPr>
                    </a:p>
                  </a:txBody>
                  <a:tcPr marL="91431" marR="91431" marT="45725" marB="45725">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318117">
                <a:tc gridSpan="2">
                  <a:txBody>
                    <a:bodyPr/>
                    <a:lstStyle/>
                    <a:p>
                      <a:r>
                        <a:rPr lang="en-US" sz="1800" dirty="0" smtClean="0">
                          <a:latin typeface="Verdana" pitchFamily="34" charset="0"/>
                        </a:rPr>
                        <a:t>Opening</a:t>
                      </a:r>
                      <a:r>
                        <a:rPr lang="en-US" sz="1800" baseline="0" dirty="0" smtClean="0">
                          <a:latin typeface="Verdana" pitchFamily="34" charset="0"/>
                        </a:rPr>
                        <a:t> bank balance</a:t>
                      </a:r>
                      <a:endParaRPr lang="en-US" sz="1800" dirty="0">
                        <a:latin typeface="Verdana" pitchFamily="34" charset="0"/>
                      </a:endParaRPr>
                    </a:p>
                  </a:txBody>
                  <a:tcPr marL="91431" marR="91431" marT="45725" marB="45725"/>
                </a:tc>
                <a:tc hMerge="1">
                  <a:txBody>
                    <a:bodyPr/>
                    <a:lstStyle/>
                    <a:p>
                      <a:endParaRPr lang="en-US" dirty="0"/>
                    </a:p>
                  </a:txBody>
                  <a:tcPr/>
                </a:tc>
                <a:tc>
                  <a:txBody>
                    <a:bodyPr/>
                    <a:lstStyle/>
                    <a:p>
                      <a:pPr algn="r"/>
                      <a:endParaRPr lang="en-US" sz="1800" dirty="0">
                        <a:latin typeface="Verdana" pitchFamily="34" charset="0"/>
                      </a:endParaRPr>
                    </a:p>
                  </a:txBody>
                  <a:tcPr marL="91431" marR="91431" marT="45725" marB="45725">
                    <a:lnR>
                      <a:noFill/>
                    </a:lnR>
                  </a:tcPr>
                </a:tc>
                <a:tc>
                  <a:txBody>
                    <a:bodyPr/>
                    <a:lstStyle/>
                    <a:p>
                      <a:pPr algn="r"/>
                      <a:r>
                        <a:rPr lang="en-US" sz="1800" dirty="0" smtClean="0">
                          <a:latin typeface="Verdana" pitchFamily="34" charset="0"/>
                        </a:rPr>
                        <a:t>9,980</a:t>
                      </a:r>
                      <a:endParaRPr lang="en-US" sz="1800" dirty="0">
                        <a:latin typeface="Verdana" pitchFamily="34" charset="0"/>
                      </a:endParaRPr>
                    </a:p>
                  </a:txBody>
                  <a:tcPr marL="91431" marR="91431" marT="45725" marB="45725">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1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Verdana" pitchFamily="34" charset="0"/>
                        </a:rPr>
                        <a:t>Closing </a:t>
                      </a:r>
                      <a:r>
                        <a:rPr lang="en-US" sz="1800" baseline="0" dirty="0" smtClean="0">
                          <a:latin typeface="Verdana" pitchFamily="34" charset="0"/>
                        </a:rPr>
                        <a:t>bank balance</a:t>
                      </a:r>
                      <a:endParaRPr lang="en-US" sz="1800" dirty="0" smtClean="0">
                        <a:latin typeface="Verdana" pitchFamily="34" charset="0"/>
                      </a:endParaRPr>
                    </a:p>
                  </a:txBody>
                  <a:tcPr marL="91431" marR="91431" marT="45725" marB="45725"/>
                </a:tc>
                <a:tc hMerge="1">
                  <a:txBody>
                    <a:bodyPr/>
                    <a:lstStyle/>
                    <a:p>
                      <a:endParaRPr lang="en-US" dirty="0"/>
                    </a:p>
                  </a:txBody>
                  <a:tcPr/>
                </a:tc>
                <a:tc>
                  <a:txBody>
                    <a:bodyPr/>
                    <a:lstStyle/>
                    <a:p>
                      <a:pPr algn="r"/>
                      <a:endParaRPr lang="en-US" sz="1800" dirty="0">
                        <a:latin typeface="Verdana" pitchFamily="34" charset="0"/>
                      </a:endParaRPr>
                    </a:p>
                  </a:txBody>
                  <a:tcPr marL="91431" marR="91431" marT="45725" marB="45725">
                    <a:lnR>
                      <a:noFill/>
                    </a:lnR>
                  </a:tcPr>
                </a:tc>
                <a:tc>
                  <a:txBody>
                    <a:bodyPr/>
                    <a:lstStyle/>
                    <a:p>
                      <a:pPr algn="r"/>
                      <a:r>
                        <a:rPr lang="en-US" sz="1800" dirty="0" smtClean="0">
                          <a:latin typeface="Verdana" pitchFamily="34" charset="0"/>
                        </a:rPr>
                        <a:t>9,690</a:t>
                      </a:r>
                      <a:endParaRPr lang="en-US" sz="1800" dirty="0">
                        <a:latin typeface="Verdana" pitchFamily="34" charset="0"/>
                      </a:endParaRPr>
                    </a:p>
                  </a:txBody>
                  <a:tcPr marL="91431" marR="91431" marT="45725" marB="45725">
                    <a:lnL>
                      <a:noFill/>
                    </a:lnL>
                    <a:lnR>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1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Verdana" pitchFamily="34" charset="0"/>
                      </a:endParaRPr>
                    </a:p>
                  </a:txBody>
                  <a:tcPr marL="91431" marR="91431" marT="45725" marB="45725"/>
                </a:tc>
                <a:tc hMerge="1">
                  <a:txBody>
                    <a:bodyPr/>
                    <a:lstStyle/>
                    <a:p>
                      <a:endParaRPr lang="en-CA"/>
                    </a:p>
                  </a:txBody>
                  <a:tcPr/>
                </a:tc>
                <a:tc>
                  <a:txBody>
                    <a:bodyPr/>
                    <a:lstStyle/>
                    <a:p>
                      <a:pPr algn="r"/>
                      <a:endParaRPr lang="en-US" sz="1800" dirty="0">
                        <a:latin typeface="Verdana" pitchFamily="34" charset="0"/>
                      </a:endParaRPr>
                    </a:p>
                  </a:txBody>
                  <a:tcPr marL="91431" marR="91431" marT="45725" marB="45725">
                    <a:lnR>
                      <a:noFill/>
                    </a:lnR>
                  </a:tcPr>
                </a:tc>
                <a:tc>
                  <a:txBody>
                    <a:bodyPr/>
                    <a:lstStyle/>
                    <a:p>
                      <a:pPr algn="r"/>
                      <a:endParaRPr lang="en-US" sz="1800" dirty="0">
                        <a:latin typeface="Verdana" pitchFamily="34" charset="0"/>
                      </a:endParaRPr>
                    </a:p>
                  </a:txBody>
                  <a:tcPr marL="91431" marR="91431" marT="45725" marB="45725">
                    <a:lnL>
                      <a:noFill/>
                    </a:lnL>
                    <a:lnR>
                      <a:noFill/>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113" name="TextBox 7"/>
          <p:cNvSpPr txBox="1">
            <a:spLocks noChangeArrowheads="1"/>
          </p:cNvSpPr>
          <p:nvPr/>
        </p:nvSpPr>
        <p:spPr bwMode="auto">
          <a:xfrm>
            <a:off x="2555776" y="6078611"/>
            <a:ext cx="3671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dirty="0">
                <a:latin typeface="Verdana" panose="020B0604030504040204" pitchFamily="34" charset="0"/>
              </a:rPr>
              <a:t>Unaudited  - See Notice to Reader</a:t>
            </a:r>
          </a:p>
        </p:txBody>
      </p:sp>
      <p:sp>
        <p:nvSpPr>
          <p:cNvPr id="8" name="TextBox 3"/>
          <p:cNvSpPr txBox="1">
            <a:spLocks noChangeArrowheads="1"/>
          </p:cNvSpPr>
          <p:nvPr/>
        </p:nvSpPr>
        <p:spPr bwMode="auto">
          <a:xfrm>
            <a:off x="395536" y="116632"/>
            <a:ext cx="85677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US" altLang="en-US" sz="2400" smtClean="0">
                <a:solidFill>
                  <a:schemeClr val="tx1"/>
                </a:solidFill>
                <a:latin typeface="Verdana" panose="020B0604030504040204" pitchFamily="34" charset="0"/>
              </a:rPr>
              <a:t>Summary </a:t>
            </a:r>
            <a:r>
              <a:rPr lang="en-US" altLang="en-US" sz="2400" dirty="0">
                <a:solidFill>
                  <a:schemeClr val="tx1"/>
                </a:solidFill>
                <a:latin typeface="Verdana" panose="020B0604030504040204" pitchFamily="34" charset="0"/>
              </a:rPr>
              <a:t>of Receipts and Disbursements</a:t>
            </a:r>
            <a:br>
              <a:rPr lang="en-US" altLang="en-US" sz="2400" dirty="0">
                <a:solidFill>
                  <a:schemeClr val="tx1"/>
                </a:solidFill>
                <a:latin typeface="Verdana" panose="020B0604030504040204" pitchFamily="34" charset="0"/>
              </a:rPr>
            </a:br>
            <a:r>
              <a:rPr lang="en-US" altLang="en-US" sz="2400" dirty="0">
                <a:solidFill>
                  <a:schemeClr val="tx1"/>
                </a:solidFill>
                <a:latin typeface="Verdana" panose="020B0604030504040204" pitchFamily="34" charset="0"/>
              </a:rPr>
              <a:t>For the Year Ended March 31, </a:t>
            </a:r>
            <a:r>
              <a:rPr lang="en-US" altLang="en-US" sz="2400" dirty="0" smtClean="0">
                <a:solidFill>
                  <a:schemeClr val="tx1"/>
                </a:solidFill>
                <a:latin typeface="Verdana" panose="020B0604030504040204" pitchFamily="34" charset="0"/>
              </a:rPr>
              <a:t>2017</a:t>
            </a:r>
            <a:endParaRPr lang="en-CA" altLang="en-US" sz="2400" dirty="0">
              <a:solidFill>
                <a:schemeClr val="tx1"/>
              </a:solidFill>
            </a:endParaRPr>
          </a:p>
        </p:txBody>
      </p:sp>
    </p:spTree>
    <p:extLst>
      <p:ext uri="{BB962C8B-B14F-4D97-AF65-F5344CB8AC3E}">
        <p14:creationId xmlns:p14="http://schemas.microsoft.com/office/powerpoint/2010/main" val="10088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338" y="1052736"/>
            <a:ext cx="9110662" cy="3263504"/>
          </a:xfrm>
          <a:prstGeom prst="rect">
            <a:avLst/>
          </a:prstGeom>
        </p:spPr>
        <p:txBody>
          <a:bodyPr/>
          <a:lstStyle/>
          <a:p>
            <a:pPr>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2016 water testing for invasive species – NEGATIVE</a:t>
            </a:r>
          </a:p>
          <a:p>
            <a:pPr>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Mississippi Valley Conservation Authority changes in protocol:</a:t>
            </a:r>
          </a:p>
          <a:p>
            <a:pPr lvl="1">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Now testing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Mazinaw</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every 2 years (vs. every five years)</a:t>
            </a:r>
          </a:p>
          <a:p>
            <a:pPr lvl="1">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Increase testing on large lakes like Mazinaw with an important role in the watershed, and decrease testing on smaller more remote lakes</a:t>
            </a:r>
          </a:p>
          <a:p>
            <a:pPr lvl="1">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Tests include phosphorus (levels down in 2016), dissolved oxygen, water temperature, </a:t>
            </a:r>
            <a:r>
              <a:rPr lang="en-US"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secchi</a:t>
            </a: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depth, pH, calcium, and invasive species (zebra mussels and spiny water flea)</a:t>
            </a:r>
          </a:p>
          <a:p>
            <a:pPr lvl="1">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Data available online - </a:t>
            </a:r>
            <a:r>
              <a:rPr lang="en-US" sz="18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Integrated </a:t>
            </a:r>
            <a:r>
              <a:rPr lang="en-US" sz="1800" b="1"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Monitoring </a:t>
            </a:r>
            <a:r>
              <a:rPr lang="en-US" sz="18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Report                  </a:t>
            </a:r>
            <a:r>
              <a:rPr lang="en-US" sz="1800" b="1"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http://</a:t>
            </a:r>
            <a:r>
              <a:rPr lang="en-US" sz="18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mvc.on.ca/2016-integrated-monitoring-report-now-online/</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noChangeArrowheads="1"/>
          </p:cNvSpPr>
          <p:nvPr/>
        </p:nvSpPr>
        <p:spPr bwMode="auto">
          <a:xfrm>
            <a:off x="33338" y="354013"/>
            <a:ext cx="8567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Water Testing Summary</a:t>
            </a:r>
            <a:endParaRPr lang="en-CA" altLang="en-US" sz="3300" dirty="0">
              <a:solidFill>
                <a:schemeClr val="tx1"/>
              </a:solidFill>
            </a:endParaRPr>
          </a:p>
        </p:txBody>
      </p:sp>
      <p:sp>
        <p:nvSpPr>
          <p:cNvPr id="6" name="Rectangle 5"/>
          <p:cNvSpPr/>
          <p:nvPr/>
        </p:nvSpPr>
        <p:spPr>
          <a:xfrm>
            <a:off x="293886" y="6027003"/>
            <a:ext cx="8046640" cy="461665"/>
          </a:xfrm>
          <a:prstGeom prst="rect">
            <a:avLst/>
          </a:prstGeom>
        </p:spPr>
        <p:txBody>
          <a:bodyPr wrap="square">
            <a:spAutoFit/>
          </a:bodyPr>
          <a:lstStyle/>
          <a:p>
            <a:pPr marL="342900" lvl="1" indent="-342900" eaLnBrk="1" fontAlgn="auto" hangingPunct="1">
              <a:spcBef>
                <a:spcPts val="0"/>
              </a:spcBef>
              <a:spcAft>
                <a:spcPts val="0"/>
              </a:spcAft>
              <a:buFont typeface="Wingdings" panose="05000000000000000000" pitchFamily="2" charset="2"/>
              <a:buChar char="Ø"/>
              <a:defRPr/>
            </a:pPr>
            <a:r>
              <a:rPr lang="en-CA" sz="2400" i="1" dirty="0" smtClean="0">
                <a:solidFill>
                  <a:srgbClr val="002060"/>
                </a:solidFill>
              </a:rPr>
              <a:t> Presented by Lisa Martin, </a:t>
            </a:r>
            <a:r>
              <a:rPr lang="en-CA" sz="2400" i="1" dirty="0">
                <a:solidFill>
                  <a:srgbClr val="002060"/>
                </a:solidFill>
              </a:rPr>
              <a:t>MPOA </a:t>
            </a:r>
            <a:r>
              <a:rPr lang="en-CA" sz="2400" i="1" dirty="0" smtClean="0">
                <a:solidFill>
                  <a:srgbClr val="002060"/>
                </a:solidFill>
              </a:rPr>
              <a:t>Lake Stewart</a:t>
            </a:r>
            <a:endParaRPr lang="en-CA" sz="2400" dirty="0">
              <a:solidFill>
                <a:srgbClr val="002060"/>
              </a:solidFill>
            </a:endParaRPr>
          </a:p>
        </p:txBody>
      </p:sp>
    </p:spTree>
    <p:extLst>
      <p:ext uri="{BB962C8B-B14F-4D97-AF65-F5344CB8AC3E}">
        <p14:creationId xmlns:p14="http://schemas.microsoft.com/office/powerpoint/2010/main" val="3047085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3856" y="1196752"/>
            <a:ext cx="8662640" cy="5400600"/>
          </a:xfrm>
          <a:prstGeom prst="rect">
            <a:avLst/>
          </a:prstGeom>
        </p:spPr>
        <p:txBody>
          <a:bodyPr>
            <a:noAutofit/>
          </a:bodyPr>
          <a:lstStyle/>
          <a:p>
            <a:pPr>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Water Rangers promotes citizen science, and using an open-data website, provides an interface for people to collect water quality data </a:t>
            </a:r>
            <a:r>
              <a:rPr lang="en-US" sz="2400" b="1" i="1"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www.waterrangers.ca</a:t>
            </a:r>
            <a:endPar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buClrTx/>
              <a:buFont typeface="Arial" panose="020B0604020202020204" pitchFamily="34" charset="0"/>
              <a:buChar char="•"/>
            </a:pPr>
            <a:r>
              <a:rPr lang="en-US"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MPOA:</a:t>
            </a:r>
          </a:p>
          <a:p>
            <a:pPr lvl="1">
              <a:buClrTx/>
              <a:buFont typeface="Arial" panose="020B0604020202020204"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selected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for water sampling initiative through Water Rangers</a:t>
            </a:r>
            <a:endPar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buClrTx/>
              <a:buFont typeface="Arial" panose="020B0604020202020204"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received a free kit (value $350) through the Ontario 150 program</a:t>
            </a:r>
          </a:p>
          <a:p>
            <a:pPr lvl="1">
              <a:buClrTx/>
              <a:buFont typeface="Arial" panose="020B0604020202020204"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have committed to 30+ sample points</a:t>
            </a:r>
          </a:p>
          <a:p>
            <a:pPr lvl="1">
              <a:buClrTx/>
              <a:buFont typeface="Arial" panose="020B0604020202020204"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Weekly samples at Bridge by Brown’s</a:t>
            </a:r>
          </a:p>
          <a:p>
            <a:pPr lvl="1">
              <a:buClrTx/>
              <a:buFont typeface="Arial" panose="020B0604020202020204"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Monthly samples near Bon Echo Park beach</a:t>
            </a:r>
          </a:p>
          <a:p>
            <a:pPr lvl="1">
              <a:buClrTx/>
              <a:buFont typeface="Arial" panose="020B0604020202020204" pitchFamily="34" charset="0"/>
              <a:buChar char="•"/>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Other sample locations of interest</a:t>
            </a:r>
          </a:p>
        </p:txBody>
      </p:sp>
      <p:sp>
        <p:nvSpPr>
          <p:cNvPr id="4" name="TextBox 3"/>
          <p:cNvSpPr txBox="1">
            <a:spLocks noChangeArrowheads="1"/>
          </p:cNvSpPr>
          <p:nvPr/>
        </p:nvSpPr>
        <p:spPr bwMode="auto">
          <a:xfrm>
            <a:off x="33338" y="354013"/>
            <a:ext cx="85677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Water Rangers – Citizen Science</a:t>
            </a:r>
            <a:endParaRPr lang="en-CA" altLang="en-US" sz="3300" dirty="0">
              <a:solidFill>
                <a:schemeClr val="tx1"/>
              </a:solidFill>
            </a:endParaRPr>
          </a:p>
        </p:txBody>
      </p:sp>
    </p:spTree>
    <p:extLst>
      <p:ext uri="{BB962C8B-B14F-4D97-AF65-F5344CB8AC3E}">
        <p14:creationId xmlns:p14="http://schemas.microsoft.com/office/powerpoint/2010/main" val="703375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307" y="260648"/>
            <a:ext cx="10978158" cy="6172200"/>
          </a:xfrm>
          <a:prstGeom prst="rect">
            <a:avLst/>
          </a:prstGeom>
        </p:spPr>
      </p:pic>
    </p:spTree>
    <p:extLst>
      <p:ext uri="{BB962C8B-B14F-4D97-AF65-F5344CB8AC3E}">
        <p14:creationId xmlns:p14="http://schemas.microsoft.com/office/powerpoint/2010/main" val="3168428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12504" t="16055" r="39604" b="5920"/>
          <a:stretch/>
        </p:blipFill>
        <p:spPr>
          <a:xfrm>
            <a:off x="324283" y="1988840"/>
            <a:ext cx="3972212" cy="3638407"/>
          </a:xfrm>
          <a:prstGeom prst="rect">
            <a:avLst/>
          </a:prstGeom>
        </p:spPr>
      </p:pic>
      <p:pic>
        <p:nvPicPr>
          <p:cNvPr id="5" name="Picture 4"/>
          <p:cNvPicPr>
            <a:picLocks noChangeAspect="1"/>
          </p:cNvPicPr>
          <p:nvPr/>
        </p:nvPicPr>
        <p:blipFill rotWithShape="1">
          <a:blip r:embed="rId3"/>
          <a:srcRect l="12416" t="15013" r="39909" b="6012"/>
          <a:stretch/>
        </p:blipFill>
        <p:spPr>
          <a:xfrm>
            <a:off x="4942839" y="1993303"/>
            <a:ext cx="3805625" cy="3633943"/>
          </a:xfrm>
          <a:prstGeom prst="rect">
            <a:avLst/>
          </a:prstGeom>
        </p:spPr>
      </p:pic>
      <p:sp>
        <p:nvSpPr>
          <p:cNvPr id="6" name="TextBox 5"/>
          <p:cNvSpPr txBox="1">
            <a:spLocks noChangeArrowheads="1"/>
          </p:cNvSpPr>
          <p:nvPr/>
        </p:nvSpPr>
        <p:spPr bwMode="auto">
          <a:xfrm>
            <a:off x="33338" y="354013"/>
            <a:ext cx="856773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bg2"/>
                </a:solidFill>
                <a:latin typeface="Tahoma" panose="020B0604030504040204" pitchFamily="34" charset="0"/>
              </a:defRPr>
            </a:lvl1pPr>
            <a:lvl2pPr marL="742950" indent="-285750">
              <a:defRPr sz="4400" b="1">
                <a:solidFill>
                  <a:schemeClr val="bg2"/>
                </a:solidFill>
                <a:latin typeface="Tahoma" panose="020B0604030504040204" pitchFamily="34" charset="0"/>
              </a:defRPr>
            </a:lvl2pPr>
            <a:lvl3pPr marL="1143000" indent="-228600">
              <a:defRPr sz="4400" b="1">
                <a:solidFill>
                  <a:schemeClr val="bg2"/>
                </a:solidFill>
                <a:latin typeface="Tahoma" panose="020B0604030504040204" pitchFamily="34" charset="0"/>
              </a:defRPr>
            </a:lvl3pPr>
            <a:lvl4pPr marL="1600200" indent="-228600">
              <a:defRPr sz="4400" b="1">
                <a:solidFill>
                  <a:schemeClr val="bg2"/>
                </a:solidFill>
                <a:latin typeface="Tahoma" panose="020B0604030504040204" pitchFamily="34" charset="0"/>
              </a:defRPr>
            </a:lvl4pPr>
            <a:lvl5pPr marL="2057400" indent="-228600">
              <a:defRPr sz="4400" b="1">
                <a:solidFill>
                  <a:schemeClr val="bg2"/>
                </a:solidFill>
                <a:latin typeface="Tahoma" panose="020B0604030504040204" pitchFamily="34" charset="0"/>
              </a:defRPr>
            </a:lvl5pPr>
            <a:lvl6pPr marL="2514600" indent="-228600" eaLnBrk="0" fontAlgn="base" hangingPunct="0">
              <a:spcBef>
                <a:spcPct val="0"/>
              </a:spcBef>
              <a:spcAft>
                <a:spcPct val="0"/>
              </a:spcAft>
              <a:defRPr sz="4400" b="1">
                <a:solidFill>
                  <a:schemeClr val="bg2"/>
                </a:solidFill>
                <a:latin typeface="Tahoma" panose="020B0604030504040204" pitchFamily="34" charset="0"/>
              </a:defRPr>
            </a:lvl6pPr>
            <a:lvl7pPr marL="2971800" indent="-228600" eaLnBrk="0" fontAlgn="base" hangingPunct="0">
              <a:spcBef>
                <a:spcPct val="0"/>
              </a:spcBef>
              <a:spcAft>
                <a:spcPct val="0"/>
              </a:spcAft>
              <a:defRPr sz="4400" b="1">
                <a:solidFill>
                  <a:schemeClr val="bg2"/>
                </a:solidFill>
                <a:latin typeface="Tahoma" panose="020B0604030504040204" pitchFamily="34" charset="0"/>
              </a:defRPr>
            </a:lvl7pPr>
            <a:lvl8pPr marL="3429000" indent="-228600" eaLnBrk="0" fontAlgn="base" hangingPunct="0">
              <a:spcBef>
                <a:spcPct val="0"/>
              </a:spcBef>
              <a:spcAft>
                <a:spcPct val="0"/>
              </a:spcAft>
              <a:defRPr sz="4400" b="1">
                <a:solidFill>
                  <a:schemeClr val="bg2"/>
                </a:solidFill>
                <a:latin typeface="Tahoma" panose="020B0604030504040204" pitchFamily="34" charset="0"/>
              </a:defRPr>
            </a:lvl8pPr>
            <a:lvl9pPr marL="3886200" indent="-228600" eaLnBrk="0" fontAlgn="base" hangingPunct="0">
              <a:spcBef>
                <a:spcPct val="0"/>
              </a:spcBef>
              <a:spcAft>
                <a:spcPct val="0"/>
              </a:spcAft>
              <a:defRPr sz="4400" b="1">
                <a:solidFill>
                  <a:schemeClr val="bg2"/>
                </a:solidFill>
                <a:latin typeface="Tahoma" panose="020B0604030504040204" pitchFamily="34" charset="0"/>
              </a:defRPr>
            </a:lvl9pPr>
          </a:lstStyle>
          <a:p>
            <a:pPr algn="ctr"/>
            <a:r>
              <a:rPr lang="en-CA" altLang="en-US" sz="3300" dirty="0" smtClean="0">
                <a:solidFill>
                  <a:schemeClr val="tx1"/>
                </a:solidFill>
              </a:rPr>
              <a:t>Water Summary </a:t>
            </a:r>
          </a:p>
          <a:p>
            <a:pPr algn="ctr"/>
            <a:r>
              <a:rPr lang="en-CA" altLang="en-US" sz="3300" dirty="0" smtClean="0">
                <a:solidFill>
                  <a:schemeClr val="tx1"/>
                </a:solidFill>
              </a:rPr>
              <a:t>May 2017-Present</a:t>
            </a:r>
            <a:endParaRPr lang="en-CA" altLang="en-US" sz="3300" dirty="0">
              <a:solidFill>
                <a:schemeClr val="tx1"/>
              </a:solidFill>
            </a:endParaRPr>
          </a:p>
        </p:txBody>
      </p:sp>
    </p:spTree>
    <p:extLst>
      <p:ext uri="{BB962C8B-B14F-4D97-AF65-F5344CB8AC3E}">
        <p14:creationId xmlns:p14="http://schemas.microsoft.com/office/powerpoint/2010/main" val="3651560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24853</TotalTime>
  <Words>1661</Words>
  <Application>Microsoft Office PowerPoint</Application>
  <PresentationFormat>On-screen Show (4:3)</PresentationFormat>
  <Paragraphs>271</Paragraphs>
  <Slides>18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Georgia</vt:lpstr>
      <vt:lpstr>Tahoma</vt:lpstr>
      <vt:lpstr>Trebuchet MS</vt:lpstr>
      <vt:lpstr>Verdana</vt:lpstr>
      <vt:lpstr>Wingdings</vt:lpstr>
      <vt:lpstr>Slipstream</vt:lpstr>
      <vt:lpstr>Welcome to the 2017 AGM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Co-operators Life Insurance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Stewardship May 7, 2004</dc:title>
  <dc:creator>Fran</dc:creator>
  <cp:lastModifiedBy>Fran</cp:lastModifiedBy>
  <cp:revision>341</cp:revision>
  <cp:lastPrinted>2017-06-30T13:16:23Z</cp:lastPrinted>
  <dcterms:created xsi:type="dcterms:W3CDTF">2004-05-07T02:08:48Z</dcterms:created>
  <dcterms:modified xsi:type="dcterms:W3CDTF">2017-07-01T02:02:31Z</dcterms:modified>
</cp:coreProperties>
</file>